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theme/theme2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852" r:id="rId2"/>
    <p:sldMasterId id="2147484104" r:id="rId3"/>
    <p:sldMasterId id="2147484116" r:id="rId4"/>
    <p:sldMasterId id="2147484128" r:id="rId5"/>
    <p:sldMasterId id="2147484140" r:id="rId6"/>
    <p:sldMasterId id="2147484152" r:id="rId7"/>
    <p:sldMasterId id="2147484188" r:id="rId8"/>
    <p:sldMasterId id="2147484200" r:id="rId9"/>
    <p:sldMasterId id="2147484224" r:id="rId10"/>
    <p:sldMasterId id="2147484248" r:id="rId11"/>
    <p:sldMasterId id="2147484260" r:id="rId12"/>
    <p:sldMasterId id="2147484284" r:id="rId13"/>
    <p:sldMasterId id="2147484308" r:id="rId14"/>
    <p:sldMasterId id="2147484320" r:id="rId15"/>
    <p:sldMasterId id="2147484332" r:id="rId16"/>
    <p:sldMasterId id="2147484404" r:id="rId17"/>
    <p:sldMasterId id="2147484428" r:id="rId18"/>
    <p:sldMasterId id="2147484440" r:id="rId19"/>
    <p:sldMasterId id="2147484452" r:id="rId20"/>
    <p:sldMasterId id="2147484464" r:id="rId21"/>
    <p:sldMasterId id="2147484476" r:id="rId22"/>
    <p:sldMasterId id="2147484488" r:id="rId23"/>
    <p:sldMasterId id="2147484500" r:id="rId24"/>
  </p:sldMasterIdLst>
  <p:notesMasterIdLst>
    <p:notesMasterId r:id="rId74"/>
  </p:notesMasterIdLst>
  <p:sldIdLst>
    <p:sldId id="356" r:id="rId25"/>
    <p:sldId id="317" r:id="rId26"/>
    <p:sldId id="357" r:id="rId27"/>
    <p:sldId id="362" r:id="rId28"/>
    <p:sldId id="418" r:id="rId29"/>
    <p:sldId id="415" r:id="rId30"/>
    <p:sldId id="368" r:id="rId31"/>
    <p:sldId id="416" r:id="rId32"/>
    <p:sldId id="419" r:id="rId33"/>
    <p:sldId id="420" r:id="rId34"/>
    <p:sldId id="422" r:id="rId35"/>
    <p:sldId id="383" r:id="rId36"/>
    <p:sldId id="384" r:id="rId37"/>
    <p:sldId id="385" r:id="rId38"/>
    <p:sldId id="363" r:id="rId39"/>
    <p:sldId id="361" r:id="rId40"/>
    <p:sldId id="360" r:id="rId41"/>
    <p:sldId id="364" r:id="rId42"/>
    <p:sldId id="365" r:id="rId43"/>
    <p:sldId id="366" r:id="rId44"/>
    <p:sldId id="367" r:id="rId45"/>
    <p:sldId id="369" r:id="rId46"/>
    <p:sldId id="425" r:id="rId47"/>
    <p:sldId id="374" r:id="rId48"/>
    <p:sldId id="375" r:id="rId49"/>
    <p:sldId id="376" r:id="rId50"/>
    <p:sldId id="426" r:id="rId51"/>
    <p:sldId id="427" r:id="rId52"/>
    <p:sldId id="377" r:id="rId53"/>
    <p:sldId id="379" r:id="rId54"/>
    <p:sldId id="428" r:id="rId55"/>
    <p:sldId id="429" r:id="rId56"/>
    <p:sldId id="380" r:id="rId57"/>
    <p:sldId id="390" r:id="rId58"/>
    <p:sldId id="412" r:id="rId59"/>
    <p:sldId id="389" r:id="rId60"/>
    <p:sldId id="386" r:id="rId61"/>
    <p:sldId id="393" r:id="rId62"/>
    <p:sldId id="394" r:id="rId63"/>
    <p:sldId id="395" r:id="rId64"/>
    <p:sldId id="396" r:id="rId65"/>
    <p:sldId id="397" r:id="rId66"/>
    <p:sldId id="430" r:id="rId67"/>
    <p:sldId id="382" r:id="rId68"/>
    <p:sldId id="398" r:id="rId69"/>
    <p:sldId id="431" r:id="rId70"/>
    <p:sldId id="432" r:id="rId71"/>
    <p:sldId id="411" r:id="rId72"/>
    <p:sldId id="292" r:id="rId7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0033CC"/>
    <a:srgbClr val="FFFF99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266" autoAdjust="0"/>
  </p:normalViewPr>
  <p:slideViewPr>
    <p:cSldViewPr>
      <p:cViewPr varScale="1">
        <p:scale>
          <a:sx n="108" d="100"/>
          <a:sy n="108" d="100"/>
        </p:scale>
        <p:origin x="658" y="8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2.xml"/><Relationship Id="rId39" Type="http://schemas.openxmlformats.org/officeDocument/2006/relationships/slide" Target="slides/slide15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50" Type="http://schemas.openxmlformats.org/officeDocument/2006/relationships/slide" Target="slides/slide26.xml"/><Relationship Id="rId55" Type="http://schemas.openxmlformats.org/officeDocument/2006/relationships/slide" Target="slides/slide31.xml"/><Relationship Id="rId63" Type="http://schemas.openxmlformats.org/officeDocument/2006/relationships/slide" Target="slides/slide39.xml"/><Relationship Id="rId68" Type="http://schemas.openxmlformats.org/officeDocument/2006/relationships/slide" Target="slides/slide44.xml"/><Relationship Id="rId76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4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5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slide" Target="slides/slide29.xml"/><Relationship Id="rId58" Type="http://schemas.openxmlformats.org/officeDocument/2006/relationships/slide" Target="slides/slide34.xml"/><Relationship Id="rId66" Type="http://schemas.openxmlformats.org/officeDocument/2006/relationships/slide" Target="slides/slide42.xml"/><Relationship Id="rId7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slide" Target="slides/slide25.xml"/><Relationship Id="rId57" Type="http://schemas.openxmlformats.org/officeDocument/2006/relationships/slide" Target="slides/slide33.xml"/><Relationship Id="rId61" Type="http://schemas.openxmlformats.org/officeDocument/2006/relationships/slide" Target="slides/slide37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slide" Target="slides/slide28.xml"/><Relationship Id="rId60" Type="http://schemas.openxmlformats.org/officeDocument/2006/relationships/slide" Target="slides/slide36.xml"/><Relationship Id="rId65" Type="http://schemas.openxmlformats.org/officeDocument/2006/relationships/slide" Target="slides/slide41.xml"/><Relationship Id="rId73" Type="http://schemas.openxmlformats.org/officeDocument/2006/relationships/slide" Target="slides/slide49.xml"/><Relationship Id="rId78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56" Type="http://schemas.openxmlformats.org/officeDocument/2006/relationships/slide" Target="slides/slide32.xml"/><Relationship Id="rId64" Type="http://schemas.openxmlformats.org/officeDocument/2006/relationships/slide" Target="slides/slide40.xml"/><Relationship Id="rId69" Type="http://schemas.openxmlformats.org/officeDocument/2006/relationships/slide" Target="slides/slide45.xml"/><Relationship Id="rId77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27.xml"/><Relationship Id="rId72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59" Type="http://schemas.openxmlformats.org/officeDocument/2006/relationships/slide" Target="slides/slide35.xml"/><Relationship Id="rId67" Type="http://schemas.openxmlformats.org/officeDocument/2006/relationships/slide" Target="slides/slide43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17.xml"/><Relationship Id="rId54" Type="http://schemas.openxmlformats.org/officeDocument/2006/relationships/slide" Target="slides/slide30.xml"/><Relationship Id="rId62" Type="http://schemas.openxmlformats.org/officeDocument/2006/relationships/slide" Target="slides/slide38.xml"/><Relationship Id="rId70" Type="http://schemas.openxmlformats.org/officeDocument/2006/relationships/slide" Target="slides/slide46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Креатинин</a:t>
            </a:r>
            <a:endParaRPr lang="ru-RU" dirty="0">
              <a:solidFill>
                <a:srgbClr val="C00000"/>
              </a:solidFill>
              <a:latin typeface="Cambria" pitchFamily="18" charset="0"/>
            </a:endParaRP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1.8749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0833333333333333E-3"/>
                  <c:y val="5.31249999999999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6.2500000000000003E-3"/>
                  <c:y val="1.87499999999999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0</c:v>
                </c:pt>
                <c:pt idx="1">
                  <c:v>2</c:v>
                </c:pt>
                <c:pt idx="2">
                  <c:v>5</c:v>
                </c:pt>
                <c:pt idx="3">
                  <c:v>7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35</c:v>
                </c:pt>
                <c:pt idx="1">
                  <c:v>62</c:v>
                </c:pt>
                <c:pt idx="2">
                  <c:v>72</c:v>
                </c:pt>
                <c:pt idx="3">
                  <c:v>112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hiLowLines/>
        <c:marker val="1"/>
        <c:smooth val="0"/>
        <c:axId val="151648472"/>
        <c:axId val="149960880"/>
      </c:lineChart>
      <c:catAx>
        <c:axId val="1516484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>
                    <a:latin typeface="Cambria" pitchFamily="18" charset="0"/>
                  </a:defRPr>
                </a:pPr>
                <a:r>
                  <a:rPr lang="ru-RU" dirty="0" smtClean="0">
                    <a:latin typeface="Cambria" pitchFamily="18" charset="0"/>
                  </a:rPr>
                  <a:t>дни</a:t>
                </a:r>
                <a:endParaRPr lang="ru-RU" dirty="0">
                  <a:latin typeface="Cambria" pitchFamily="18" charset="0"/>
                </a:endParaRP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crossAx val="149960880"/>
        <c:crosses val="autoZero"/>
        <c:auto val="1"/>
        <c:lblAlgn val="ctr"/>
        <c:lblOffset val="100"/>
        <c:noMultiLvlLbl val="0"/>
      </c:catAx>
      <c:valAx>
        <c:axId val="149960880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>
                    <a:latin typeface="Cambria" pitchFamily="18" charset="0"/>
                  </a:defRPr>
                </a:pPr>
                <a:r>
                  <a:rPr lang="ru-RU" dirty="0" smtClean="0">
                    <a:latin typeface="Cambria" pitchFamily="18" charset="0"/>
                  </a:rPr>
                  <a:t>креатинин, мкмоль/л</a:t>
                </a:r>
                <a:endParaRPr lang="ru-RU" dirty="0">
                  <a:latin typeface="Cambria" pitchFamily="18" charset="0"/>
                </a:endParaRPr>
              </a:p>
            </c:rich>
          </c:tx>
          <c:layout>
            <c:manualLayout>
              <c:xMode val="edge"/>
              <c:yMode val="edge"/>
              <c:x val="0"/>
              <c:y val="0.19687229330708661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crossAx val="1516484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035BD-C59D-420A-879B-85679A692BE5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5B94F5-5844-4ECD-AA35-31A74958BA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491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39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48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>
                <a:solidFill>
                  <a:prstClr val="black"/>
                </a:solidFill>
              </a:rPr>
              <a:pPr/>
              <a:t>49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152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B94F5-5844-4ECD-AA35-31A74958BACF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515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3805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61228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175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7032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115675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426244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648458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95696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271705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55240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9597277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1593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326227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554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49502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3739646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2967010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5337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27186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4111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2803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676229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7831679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0531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42919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38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94299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1305828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45265729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03826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398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99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20607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146785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0465848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6607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98469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506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51050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6376648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3879953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4717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910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981376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46730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0876970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729252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353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72684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537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96052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0163994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52379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0267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31470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42962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836888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7396843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319819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353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447178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1963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88398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326077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9662574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7032929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13920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34765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50183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982984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168348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0240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88693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3302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6439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984231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9364340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4769249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80525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1384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21990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47944189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14950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074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6553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40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13429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014849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85806916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3634595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359959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455168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3408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77482132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95179746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970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559545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96007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6088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152639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01089212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702680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316434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234656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427266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5056036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5118821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311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6279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74514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0528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08899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2976019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14658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267081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76953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72582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0108329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65537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48444344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8205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775337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0552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1553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85817142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96817903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72306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39920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58206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90313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31194812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68213336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30039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18909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5966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572242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59300101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7798817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72919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23622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586525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9E4011B-7D40-40F6-8847-A269C55D47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D4ED79C-E319-4942-AA0D-82911CF8FC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092BE80-EDEA-47C7-866D-0BF4C74A9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76F4601-E81E-4234-9225-7FDB23BB1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9BAE831-A1E8-48DE-A130-1EA8B6400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073109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3287546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512778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18607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853081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2807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309700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20349932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815973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695646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7898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57E5F80-7303-4542-97B7-AD68F4C55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767BECD1-01C5-4354-8F1C-8DD2E6B494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AA89171-1E96-46D4-88E2-202EF46F00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B13A893-3713-4738-9EBA-B3C7DB57C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ED85C99-84F6-4C05-A002-0A683015F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260279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86883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64455306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4234771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217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58491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0324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422742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89948185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4623039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8181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F28AD9-C764-4E11-A8CE-DAB08F928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7" y="1282306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02DF9BD-5BBE-4DEC-8617-A2071EEDB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7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D5CE8DD-57D9-4DDF-A622-FE2972F1A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ABE7570-96D6-47B0-94A0-2E65749A6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171DFFF-9E52-490C-A58B-62DE9D99D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057972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057348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4054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9186212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95962180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3624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25680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651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74379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90835256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06350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9A875F0-EEBE-4D1B-8CBB-9FA417FD1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6E3AD179-CBD5-407E-9D5C-D5E55426E9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E430C72-528E-4EFF-A783-D3D9A7A9E0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3D9CC39-CE16-4B5D-922A-9A7C23FD6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FB69096-29D7-40AF-8408-CDB6157EA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3D88C894-09A1-4DDE-AF6E-23D3AFE7B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266800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066788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76775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223118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3860294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0949110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69BD5E6-90D4-42D6-A52E-24613054E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1556E0A-BD3A-4EEA-9DD4-6E0530E84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9AB09B7-F827-4464-B547-B861C83BDD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0C10F3E-7FE5-4543-BD7B-96AD97DD5A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4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DA5277C3-1BEC-4387-9ED2-FDEB65B400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4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07A38E5-4C10-4B06-AE54-AF2EC908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1BF3FA79-B5AA-427C-8272-85147F6C8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08378CE-1ACA-4232-9DE9-FF8D43FB9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02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716C9B0-66CD-479A-B320-03F915245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5FD2877F-AE41-4161-9FC0-11588FBE5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5A178BD9-07E3-4556-980C-CE32007B5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6A362161-88E9-476F-8894-E6021B6E1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0285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107BE0A7-464B-401F-AA8E-4F7129A34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517FB7F8-3FC3-4C1D-B013-38358BF0E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8F216529-521A-441D-8E1C-57F39BD83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000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2A24A93-C90B-4C9F-80B4-94D8E6E24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E29FC01-F632-4B3B-A770-840F8B720F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20D33522-02CD-4950-BD80-5756ED8642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1F4F8DA0-EC39-41E4-81F8-BE3FCDF24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213854E3-2FCF-40D7-8B70-689AF7E678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529A8A1-627B-489B-9651-451404FD7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0046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8D6EEB1-7423-493E-805A-E95071B92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6C4A73B5-B645-4A5A-9328-E83092FEFD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C432AB33-B7CB-4439-A88B-DC7CC22356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A645A42D-A530-48B2-89C5-C6665F1B7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1B0CDF70-2D0D-4213-9765-96691B1A7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3772B74-280D-4C39-8E8D-E256217B9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6485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C1D2264-3C73-47D5-AC78-D0E2FD3E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0E0BFC8B-B376-44FF-910C-81A2F0109D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7967DBC-DC34-44B5-8A77-23BF42FF1A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3D76300-7CA7-48CC-A078-F17505088C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8AD71B9-D202-4233-A733-629C0A033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9839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229F033E-F778-4D39-AF45-157EAB32FD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1002709C-2341-44C2-8460-2C824069F9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3" y="273843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0088FE6-B692-45AC-8E28-A13941F9A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8259C9C-BE46-4261-A2C6-75DA864FA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EAAC3E4-FC41-4840-87FE-A96FAA4B7F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9572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879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71647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2584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5301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7329536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928237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31844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0003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8455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840525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54176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6224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4174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150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5727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08805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3757281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095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80744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61988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6492912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1568215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9415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682177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4397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5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263704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099389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75087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50238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57075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0886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549277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94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855660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937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43364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2544245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018285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68395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89290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8460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860131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51546812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1502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5036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4853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41354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871062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6849680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92748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78030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6150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7241722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439427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ECE9C6"/>
                </a:solidFill>
              </a:rPr>
              <a:pPr/>
              <a:t>05.04.2021</a:t>
            </a:fld>
            <a:endParaRPr lang="ru-RU">
              <a:solidFill>
                <a:srgbClr val="ECE9C6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ECE9C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ECE9C6"/>
                </a:solidFill>
              </a:rPr>
              <a:pPr/>
              <a:t>‹#›</a:t>
            </a:fld>
            <a:endParaRPr lang="ru-RU">
              <a:solidFill>
                <a:srgbClr val="ECE9C6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1194101" y="2165647"/>
            <a:ext cx="6779110" cy="923330"/>
            <a:chOff x="1172584" y="1381459"/>
            <a:chExt cx="6779110" cy="123110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rgbClr val="ECE9C6">
                        <a:alpha val="60000"/>
                      </a:srgbClr>
                    </a:solidFill>
                  </a:ln>
                  <a:solidFill>
                    <a:srgbClr val="ECE9C6">
                      <a:lumMod val="90000"/>
                    </a:srgb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rgbClr val="ECE9C6">
                      <a:alpha val="60000"/>
                    </a:srgbClr>
                  </a:solidFill>
                </a:ln>
                <a:solidFill>
                  <a:srgbClr val="ECE9C6">
                    <a:lumMod val="90000"/>
                  </a:srgb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040805"/>
            <a:ext cx="6777318" cy="1298987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25897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9842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507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165684"/>
            <a:ext cx="6779110" cy="923330"/>
            <a:chOff x="1172584" y="1381459"/>
            <a:chExt cx="6779110" cy="123110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6" y="903644"/>
            <a:ext cx="7754713" cy="1433037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5" y="2825488"/>
            <a:ext cx="7734747" cy="1125140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894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1680210"/>
            <a:ext cx="3803904" cy="29077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14837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1680210"/>
            <a:ext cx="3442446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210696"/>
            <a:ext cx="3803904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1680210"/>
            <a:ext cx="3447288" cy="493776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208276"/>
            <a:ext cx="3799728" cy="23797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20962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5359125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786594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82" y="1258651"/>
            <a:ext cx="3422483" cy="141519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9" y="419550"/>
            <a:ext cx="4116667" cy="4175074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88" y="2702863"/>
            <a:ext cx="3411725" cy="1887967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49596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9" y="3501618"/>
            <a:ext cx="7767021" cy="483547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500224"/>
            <a:ext cx="4772156" cy="2698512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3993233"/>
            <a:ext cx="7756264" cy="603647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11082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172584" y="1044162"/>
            <a:ext cx="6779110" cy="923330"/>
            <a:chOff x="1172584" y="1381459"/>
            <a:chExt cx="6779110" cy="123110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12311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3283167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1" y="419550"/>
            <a:ext cx="1678193" cy="417507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96" y="637392"/>
            <a:ext cx="5507917" cy="37678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4594073" y="2045201"/>
            <a:ext cx="4110116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000885" y="1381459"/>
              <a:ext cx="1169551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rgbClr val="895D1D">
                      <a:lumMod val="60000"/>
                      <a:lumOff val="40000"/>
                    </a:srgb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rgbClr val="895D1D">
                    <a:lumMod val="60000"/>
                    <a:lumOff val="40000"/>
                  </a:srgb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82299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/>
              <a:t>05.04.2021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178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523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49" r:id="rId1"/>
    <p:sldLayoutId id="2147484250" r:id="rId2"/>
    <p:sldLayoutId id="2147484251" r:id="rId3"/>
    <p:sldLayoutId id="2147484252" r:id="rId4"/>
    <p:sldLayoutId id="2147484253" r:id="rId5"/>
    <p:sldLayoutId id="2147484254" r:id="rId6"/>
    <p:sldLayoutId id="2147484255" r:id="rId7"/>
    <p:sldLayoutId id="2147484256" r:id="rId8"/>
    <p:sldLayoutId id="2147484257" r:id="rId9"/>
    <p:sldLayoutId id="2147484258" r:id="rId10"/>
    <p:sldLayoutId id="21474842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17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1" r:id="rId1"/>
    <p:sldLayoutId id="2147484262" r:id="rId2"/>
    <p:sldLayoutId id="2147484263" r:id="rId3"/>
    <p:sldLayoutId id="2147484264" r:id="rId4"/>
    <p:sldLayoutId id="2147484265" r:id="rId5"/>
    <p:sldLayoutId id="2147484266" r:id="rId6"/>
    <p:sldLayoutId id="2147484267" r:id="rId7"/>
    <p:sldLayoutId id="2147484268" r:id="rId8"/>
    <p:sldLayoutId id="2147484269" r:id="rId9"/>
    <p:sldLayoutId id="2147484270" r:id="rId10"/>
    <p:sldLayoutId id="21474842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571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290" r:id="rId6"/>
    <p:sldLayoutId id="2147484291" r:id="rId7"/>
    <p:sldLayoutId id="2147484292" r:id="rId8"/>
    <p:sldLayoutId id="2147484293" r:id="rId9"/>
    <p:sldLayoutId id="2147484294" r:id="rId10"/>
    <p:sldLayoutId id="21474842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66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09" r:id="rId1"/>
    <p:sldLayoutId id="2147484310" r:id="rId2"/>
    <p:sldLayoutId id="2147484311" r:id="rId3"/>
    <p:sldLayoutId id="2147484312" r:id="rId4"/>
    <p:sldLayoutId id="2147484313" r:id="rId5"/>
    <p:sldLayoutId id="2147484314" r:id="rId6"/>
    <p:sldLayoutId id="2147484315" r:id="rId7"/>
    <p:sldLayoutId id="2147484316" r:id="rId8"/>
    <p:sldLayoutId id="2147484317" r:id="rId9"/>
    <p:sldLayoutId id="2147484318" r:id="rId10"/>
    <p:sldLayoutId id="21474843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757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21" r:id="rId1"/>
    <p:sldLayoutId id="2147484322" r:id="rId2"/>
    <p:sldLayoutId id="2147484323" r:id="rId3"/>
    <p:sldLayoutId id="2147484324" r:id="rId4"/>
    <p:sldLayoutId id="2147484325" r:id="rId5"/>
    <p:sldLayoutId id="2147484326" r:id="rId6"/>
    <p:sldLayoutId id="2147484327" r:id="rId7"/>
    <p:sldLayoutId id="2147484328" r:id="rId8"/>
    <p:sldLayoutId id="2147484329" r:id="rId9"/>
    <p:sldLayoutId id="2147484330" r:id="rId10"/>
    <p:sldLayoutId id="21474843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33" r:id="rId1"/>
    <p:sldLayoutId id="2147484334" r:id="rId2"/>
    <p:sldLayoutId id="2147484335" r:id="rId3"/>
    <p:sldLayoutId id="2147484336" r:id="rId4"/>
    <p:sldLayoutId id="2147484337" r:id="rId5"/>
    <p:sldLayoutId id="2147484338" r:id="rId6"/>
    <p:sldLayoutId id="2147484339" r:id="rId7"/>
    <p:sldLayoutId id="2147484340" r:id="rId8"/>
    <p:sldLayoutId id="2147484341" r:id="rId9"/>
    <p:sldLayoutId id="2147484342" r:id="rId10"/>
    <p:sldLayoutId id="21474843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186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05" r:id="rId1"/>
    <p:sldLayoutId id="2147484406" r:id="rId2"/>
    <p:sldLayoutId id="2147484407" r:id="rId3"/>
    <p:sldLayoutId id="2147484408" r:id="rId4"/>
    <p:sldLayoutId id="2147484409" r:id="rId5"/>
    <p:sldLayoutId id="2147484410" r:id="rId6"/>
    <p:sldLayoutId id="2147484411" r:id="rId7"/>
    <p:sldLayoutId id="2147484412" r:id="rId8"/>
    <p:sldLayoutId id="2147484413" r:id="rId9"/>
    <p:sldLayoutId id="2147484414" r:id="rId10"/>
    <p:sldLayoutId id="21474844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004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29" r:id="rId1"/>
    <p:sldLayoutId id="2147484430" r:id="rId2"/>
    <p:sldLayoutId id="2147484431" r:id="rId3"/>
    <p:sldLayoutId id="2147484432" r:id="rId4"/>
    <p:sldLayoutId id="2147484433" r:id="rId5"/>
    <p:sldLayoutId id="2147484434" r:id="rId6"/>
    <p:sldLayoutId id="2147484435" r:id="rId7"/>
    <p:sldLayoutId id="2147484436" r:id="rId8"/>
    <p:sldLayoutId id="2147484437" r:id="rId9"/>
    <p:sldLayoutId id="2147484438" r:id="rId10"/>
    <p:sldLayoutId id="21474844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966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41" r:id="rId1"/>
    <p:sldLayoutId id="2147484442" r:id="rId2"/>
    <p:sldLayoutId id="2147484443" r:id="rId3"/>
    <p:sldLayoutId id="2147484444" r:id="rId4"/>
    <p:sldLayoutId id="2147484445" r:id="rId5"/>
    <p:sldLayoutId id="2147484446" r:id="rId6"/>
    <p:sldLayoutId id="2147484447" r:id="rId7"/>
    <p:sldLayoutId id="2147484448" r:id="rId8"/>
    <p:sldLayoutId id="2147484449" r:id="rId9"/>
    <p:sldLayoutId id="2147484450" r:id="rId10"/>
    <p:sldLayoutId id="21474844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5467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063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53" r:id="rId1"/>
    <p:sldLayoutId id="2147484454" r:id="rId2"/>
    <p:sldLayoutId id="2147484455" r:id="rId3"/>
    <p:sldLayoutId id="2147484456" r:id="rId4"/>
    <p:sldLayoutId id="2147484457" r:id="rId5"/>
    <p:sldLayoutId id="2147484458" r:id="rId6"/>
    <p:sldLayoutId id="2147484459" r:id="rId7"/>
    <p:sldLayoutId id="2147484460" r:id="rId8"/>
    <p:sldLayoutId id="2147484461" r:id="rId9"/>
    <p:sldLayoutId id="2147484462" r:id="rId10"/>
    <p:sldLayoutId id="21474844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73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65" r:id="rId1"/>
    <p:sldLayoutId id="2147484466" r:id="rId2"/>
    <p:sldLayoutId id="2147484467" r:id="rId3"/>
    <p:sldLayoutId id="2147484468" r:id="rId4"/>
    <p:sldLayoutId id="2147484469" r:id="rId5"/>
    <p:sldLayoutId id="2147484470" r:id="rId6"/>
    <p:sldLayoutId id="2147484471" r:id="rId7"/>
    <p:sldLayoutId id="2147484472" r:id="rId8"/>
    <p:sldLayoutId id="2147484473" r:id="rId9"/>
    <p:sldLayoutId id="2147484474" r:id="rId10"/>
    <p:sldLayoutId id="21474844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195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7" r:id="rId1"/>
    <p:sldLayoutId id="2147484478" r:id="rId2"/>
    <p:sldLayoutId id="2147484479" r:id="rId3"/>
    <p:sldLayoutId id="2147484480" r:id="rId4"/>
    <p:sldLayoutId id="2147484481" r:id="rId5"/>
    <p:sldLayoutId id="2147484482" r:id="rId6"/>
    <p:sldLayoutId id="2147484483" r:id="rId7"/>
    <p:sldLayoutId id="2147484484" r:id="rId8"/>
    <p:sldLayoutId id="2147484485" r:id="rId9"/>
    <p:sldLayoutId id="2147484486" r:id="rId10"/>
    <p:sldLayoutId id="21474844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604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89" r:id="rId1"/>
    <p:sldLayoutId id="2147484490" r:id="rId2"/>
    <p:sldLayoutId id="2147484491" r:id="rId3"/>
    <p:sldLayoutId id="2147484492" r:id="rId4"/>
    <p:sldLayoutId id="2147484493" r:id="rId5"/>
    <p:sldLayoutId id="2147484494" r:id="rId6"/>
    <p:sldLayoutId id="2147484495" r:id="rId7"/>
    <p:sldLayoutId id="2147484496" r:id="rId8"/>
    <p:sldLayoutId id="2147484497" r:id="rId9"/>
    <p:sldLayoutId id="2147484498" r:id="rId10"/>
    <p:sldLayoutId id="21474844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570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01" r:id="rId1"/>
    <p:sldLayoutId id="2147484502" r:id="rId2"/>
    <p:sldLayoutId id="2147484503" r:id="rId3"/>
    <p:sldLayoutId id="2147484504" r:id="rId4"/>
    <p:sldLayoutId id="2147484505" r:id="rId5"/>
    <p:sldLayoutId id="2147484506" r:id="rId6"/>
    <p:sldLayoutId id="2147484507" r:id="rId7"/>
    <p:sldLayoutId id="2147484508" r:id="rId8"/>
    <p:sldLayoutId id="2147484509" r:id="rId9"/>
    <p:sldLayoutId id="2147484510" r:id="rId10"/>
    <p:sldLayoutId id="21474845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D7B0B6F-7C1C-4D9B-9543-063EDCC0DD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9E4EEB4-7B93-462E-9584-6A1DBE8777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97AE57B4-F6D6-404F-9898-C900FE5F3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6D20334D-468F-4990-A141-C4817112E93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05.04.2021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B3A150B-ABF1-40CA-8C32-1A0B2332B9F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A8F297D-FE54-4FA7-8637-0598E5FAB6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08DF6C87-CF3D-4749-8ED0-88B003C33A9C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277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29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064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16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561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12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7" y="427618"/>
            <a:ext cx="7756263" cy="7906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53" y="1686264"/>
            <a:ext cx="7745505" cy="29083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A408B54-564E-4496-818F-B874C2230A49}" type="datetimeFigureOut">
              <a:rPr lang="ru-RU" smtClean="0">
                <a:solidFill>
                  <a:srgbClr val="895D1D"/>
                </a:solidFill>
              </a:rPr>
              <a:pPr/>
              <a:t>05.04.2021</a:t>
            </a:fld>
            <a:endParaRPr lang="ru-RU">
              <a:solidFill>
                <a:srgbClr val="895D1D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62108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895D1D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462108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5074EA6-CD3D-4820-A703-1C0BF2D6DFCB}" type="slidenum">
              <a:rPr lang="ru-RU" smtClean="0">
                <a:solidFill>
                  <a:srgbClr val="895D1D"/>
                </a:solidFill>
              </a:rPr>
              <a:pPr/>
              <a:t>‹#›</a:t>
            </a:fld>
            <a:endParaRPr lang="ru-RU">
              <a:solidFill>
                <a:srgbClr val="895D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134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3.xml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37.xml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ubmed.ncbi.nlm.nih.gov/?term=Symons+JM&amp;cauthor_id=15517417" TargetMode="Externa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7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5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52234" y="1059582"/>
            <a:ext cx="8039531" cy="157289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ru-RU" sz="3200" b="1" dirty="0" smtClean="0">
                <a:ln w="3175">
                  <a:solidFill>
                    <a:prstClr val="white">
                      <a:alpha val="65000"/>
                    </a:prstClr>
                  </a:solidFill>
                </a:ln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Современные подходы к диагностике </a:t>
            </a:r>
            <a:br>
              <a:rPr lang="ru-RU" sz="3200" b="1" dirty="0" smtClean="0">
                <a:ln w="3175">
                  <a:solidFill>
                    <a:prstClr val="white">
                      <a:alpha val="65000"/>
                    </a:prstClr>
                  </a:solidFill>
                </a:ln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</a:br>
            <a:r>
              <a:rPr lang="ru-RU" sz="3200" b="1" dirty="0" smtClean="0">
                <a:ln w="3175">
                  <a:solidFill>
                    <a:prstClr val="white">
                      <a:alpha val="65000"/>
                    </a:prstClr>
                  </a:solidFill>
                </a:ln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и лечению острого почечного повреждения у детей</a:t>
            </a:r>
            <a:endParaRPr lang="ru-RU" sz="3200" b="1" dirty="0">
              <a:solidFill>
                <a:srgbClr val="C00000"/>
              </a:solidFill>
              <a:latin typeface="Cambria" pitchFamily="18" charset="0"/>
              <a:cs typeface="Arial" pitchFamily="34" charset="0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xmlns="" id="{C9CF684F-6F49-4FAF-809B-7AA2072B3E62}"/>
              </a:ext>
            </a:extLst>
          </p:cNvPr>
          <p:cNvSpPr txBox="1">
            <a:spLocks/>
          </p:cNvSpPr>
          <p:nvPr/>
        </p:nvSpPr>
        <p:spPr>
          <a:xfrm>
            <a:off x="917186" y="4120743"/>
            <a:ext cx="7240436" cy="504054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Мемориальная видеоконференция памяти профессора </a:t>
            </a:r>
            <a:r>
              <a:rPr lang="ru-RU" sz="1400" dirty="0" err="1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Курека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В.В. с международным участием «Актуальные вопросы детской анестезиологии и реаниматологии»</a:t>
            </a:r>
          </a:p>
          <a:p>
            <a:pPr defTabSz="914400">
              <a:lnSpc>
                <a:spcPct val="100000"/>
              </a:lnSpc>
              <a:spcBef>
                <a:spcPts val="0"/>
              </a:spcBef>
            </a:pPr>
            <a:endParaRPr lang="ru-RU" sz="800" dirty="0">
              <a:solidFill>
                <a:prstClr val="black"/>
              </a:solidFill>
              <a:latin typeface="Cambria" pitchFamily="18" charset="0"/>
              <a:cs typeface="Arial" pitchFamily="34" charset="0"/>
            </a:endParaRPr>
          </a:p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26 марта 2021 года, Минск</a:t>
            </a:r>
            <a:endParaRPr lang="ru-RU" sz="1400" dirty="0">
              <a:solidFill>
                <a:prstClr val="black"/>
              </a:solidFill>
              <a:latin typeface="Cambria" pitchFamily="18" charset="0"/>
              <a:cs typeface="Arial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085933"/>
            <a:ext cx="737675" cy="881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622" y="4120743"/>
            <a:ext cx="860515" cy="861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23528" y="123478"/>
            <a:ext cx="849694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itchFamily="18" charset="0"/>
              </a:rPr>
              <a:t>Белорусский государственный медицинский университет,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itchFamily="18" charset="0"/>
              </a:rPr>
              <a:t>Республиканский центр детской нефрологии и заместительной почечной </a:t>
            </a: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mbria" pitchFamily="18" charset="0"/>
              </a:rPr>
              <a:t>терапии,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500" kern="0" dirty="0" smtClean="0">
                <a:solidFill>
                  <a:sysClr val="windowText" lastClr="000000"/>
                </a:solidFill>
                <a:latin typeface="Cambria" pitchFamily="18" charset="0"/>
              </a:rPr>
              <a:t>УЗ «2-я городская детская клиническая больница» г. Минска</a:t>
            </a: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mbria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0331155"/>
              </p:ext>
            </p:extLst>
          </p:nvPr>
        </p:nvGraphicFramePr>
        <p:xfrm>
          <a:off x="1691680" y="2787774"/>
          <a:ext cx="609600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Байко С.В.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профессор 1-й кафедры детских болезней УО «БГМУ», </a:t>
                      </a:r>
                      <a:br>
                        <a:rPr lang="ru-RU" b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</a:b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доктор медицинских наук</a:t>
                      </a:r>
                      <a:endParaRPr lang="ru-RU" b="0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Шевчук И.В.</a:t>
                      </a:r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врач</a:t>
                      </a: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 ОАР УЗ «2-я городская детская клиническая больница» </a:t>
                      </a:r>
                      <a:br>
                        <a:rPr lang="ru-RU" b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</a:br>
                      <a:r>
                        <a:rPr lang="ru-RU" b="0" baseline="0" dirty="0" smtClean="0">
                          <a:solidFill>
                            <a:schemeClr val="tx1"/>
                          </a:solidFill>
                          <a:latin typeface="Cambria" pitchFamily="18" charset="0"/>
                        </a:rPr>
                        <a:t>г. Минска</a:t>
                      </a:r>
                      <a:endParaRPr lang="ru-RU" b="0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31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32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Критерии </a:t>
            </a:r>
            <a:r>
              <a:rPr lang="en-US" sz="3200" dirty="0" err="1">
                <a:solidFill>
                  <a:schemeClr val="tx1"/>
                </a:solidFill>
                <a:latin typeface="Cambria" pitchFamily="18" charset="0"/>
              </a:rPr>
              <a:t>nKDIGO</a:t>
            </a:r>
            <a:r>
              <a:rPr lang="en-US" sz="3200" dirty="0">
                <a:solidFill>
                  <a:schemeClr val="tx1"/>
                </a:solidFill>
                <a:latin typeface="Cambria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классификации ОПП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9491218"/>
              </p:ext>
            </p:extLst>
          </p:nvPr>
        </p:nvGraphicFramePr>
        <p:xfrm>
          <a:off x="179512" y="915566"/>
          <a:ext cx="8712968" cy="2722880"/>
        </p:xfrm>
        <a:graphic>
          <a:graphicData uri="http://schemas.openxmlformats.org/drawingml/2006/table">
            <a:tbl>
              <a:tblPr firstRow="1" bandRow="1"/>
              <a:tblGrid>
                <a:gridCol w="1008112"/>
                <a:gridCol w="5400600"/>
                <a:gridCol w="2304256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Стадия</a:t>
                      </a:r>
                      <a:endParaRPr lang="ru-RU" sz="1800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Сывороточный креатинин (</a:t>
                      </a:r>
                      <a:r>
                        <a:rPr lang="en-US" sz="1800" dirty="0" err="1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SCr</a:t>
                      </a:r>
                      <a:r>
                        <a:rPr lang="en-US" sz="1800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)</a:t>
                      </a:r>
                      <a:endParaRPr lang="ru-RU" sz="1800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mbria" pitchFamily="18" charset="0"/>
                        </a:rPr>
                        <a:t>Почасовой диурез</a:t>
                      </a:r>
                      <a:endParaRPr lang="ru-RU" sz="1800" b="1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Cambria" pitchFamily="18" charset="0"/>
                        </a:rPr>
                        <a:t>0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Без изменений или нарастание &lt;26,5 мкмоль/л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≥ 0,5 мл/кг/ч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Cambria" pitchFamily="18" charset="0"/>
                        </a:rPr>
                        <a:t>1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↑</a:t>
                      </a:r>
                      <a:r>
                        <a:rPr lang="ru-RU" sz="1600" dirty="0" err="1" smtClean="0">
                          <a:latin typeface="Cambria" pitchFamily="18" charset="0"/>
                        </a:rPr>
                        <a:t>SCr</a:t>
                      </a:r>
                      <a:r>
                        <a:rPr lang="ru-RU" sz="1600" dirty="0" smtClean="0">
                          <a:latin typeface="Cambria" pitchFamily="18" charset="0"/>
                        </a:rPr>
                        <a:t>  на ≥26,5 мкмоль/л в течение 48ч или </a:t>
                      </a:r>
                    </a:p>
                    <a:p>
                      <a:r>
                        <a:rPr lang="ru-RU" sz="1600" dirty="0" smtClean="0">
                          <a:latin typeface="Cambria" pitchFamily="18" charset="0"/>
                        </a:rPr>
                        <a:t>↑</a:t>
                      </a:r>
                      <a:r>
                        <a:rPr lang="ru-RU" sz="1600" dirty="0" err="1" smtClean="0">
                          <a:latin typeface="Cambria" pitchFamily="18" charset="0"/>
                        </a:rPr>
                        <a:t>SCr</a:t>
                      </a:r>
                      <a:r>
                        <a:rPr lang="ru-RU" sz="1600" dirty="0" smtClean="0">
                          <a:latin typeface="Cambria" pitchFamily="18" charset="0"/>
                        </a:rPr>
                        <a:t> &gt; 1,5</a:t>
                      </a:r>
                      <a:r>
                        <a:rPr lang="en-US" sz="1600" dirty="0" smtClean="0">
                          <a:latin typeface="Cambria" pitchFamily="18" charset="0"/>
                        </a:rPr>
                        <a:t>-1,9</a:t>
                      </a:r>
                      <a:r>
                        <a:rPr lang="ru-RU" sz="1600" dirty="0" smtClean="0">
                          <a:latin typeface="Cambria" pitchFamily="18" charset="0"/>
                        </a:rPr>
                        <a:t> раза в течение 7 дней</a:t>
                      </a:r>
                      <a:r>
                        <a:rPr lang="en-US" sz="1600" dirty="0" smtClean="0">
                          <a:latin typeface="Cambria" pitchFamily="18" charset="0"/>
                        </a:rPr>
                        <a:t>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от референсного 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SCr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endParaRPr lang="ru-RU" sz="1600" dirty="0" smtClean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&lt;</a:t>
                      </a: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 0,5 мл/кг/ч,</a:t>
                      </a:r>
                      <a:r>
                        <a:rPr kumimoji="0" lang="en-US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 </a:t>
                      </a: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 </a:t>
                      </a:r>
                      <a:b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</a:b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6-12 часов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Cambria" pitchFamily="18" charset="0"/>
                        </a:rPr>
                        <a:t>2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↑</a:t>
                      </a:r>
                      <a:r>
                        <a:rPr kumimoji="0" lang="ru-RU" sz="16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SCr</a:t>
                      </a: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 ≥ 2,0-2,9 раза от референсного 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SCr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&lt; 0,5 мл/кг/ч,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b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</a:b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≥ 12 часов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600" dirty="0" smtClean="0">
                          <a:latin typeface="Cambria" pitchFamily="18" charset="0"/>
                        </a:rPr>
                        <a:t>3</a:t>
                      </a:r>
                      <a:endParaRPr lang="ru-RU" sz="16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≥ 3 раза от референсного </a:t>
                      </a:r>
                      <a:r>
                        <a:rPr kumimoji="0" lang="ru-RU" sz="16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SCr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или  </a:t>
                      </a:r>
                      <a:b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</a:b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≥221 мкмоль/л или </a:t>
                      </a:r>
                      <a:b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</a:b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начало диализа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&lt; 0,3 мл/кг/ч ≥24 часов или анурия</a:t>
                      </a:r>
                      <a:r>
                        <a:rPr kumimoji="0" lang="en-U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b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</a:b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≥12 часов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395536" y="3729218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Cambria" pitchFamily="18" charset="0"/>
              </a:rPr>
              <a:t>Референсный </a:t>
            </a:r>
            <a:r>
              <a:rPr lang="ru-RU" dirty="0" err="1">
                <a:latin typeface="Cambria" pitchFamily="18" charset="0"/>
              </a:rPr>
              <a:t>SCr</a:t>
            </a:r>
            <a:r>
              <a:rPr lang="ru-RU" dirty="0">
                <a:latin typeface="Cambria" pitchFamily="18" charset="0"/>
              </a:rPr>
              <a:t> определяется как наименьший предыдущий уровень </a:t>
            </a:r>
            <a:r>
              <a:rPr lang="ru-RU" dirty="0" err="1" smtClean="0">
                <a:latin typeface="Cambria" pitchFamily="18" charset="0"/>
              </a:rPr>
              <a:t>SCr</a:t>
            </a:r>
            <a:r>
              <a:rPr lang="ru-RU" dirty="0" smtClean="0">
                <a:latin typeface="Cambria" pitchFamily="18" charset="0"/>
              </a:rPr>
              <a:t>;</a:t>
            </a:r>
            <a:endParaRPr lang="ru-RU" dirty="0">
              <a:latin typeface="Cambria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 err="1">
                <a:latin typeface="Cambria" pitchFamily="18" charset="0"/>
              </a:rPr>
              <a:t>SCr</a:t>
            </a:r>
            <a:r>
              <a:rPr lang="ru-RU" dirty="0">
                <a:latin typeface="Cambria" pitchFamily="18" charset="0"/>
              </a:rPr>
              <a:t> 221 мкмоль/л соответствует СКФ &lt;10 </a:t>
            </a:r>
            <a:r>
              <a:rPr lang="ru-RU" dirty="0" smtClean="0">
                <a:latin typeface="Cambria" pitchFamily="18" charset="0"/>
              </a:rPr>
              <a:t>мл/мин/1,73м²;</a:t>
            </a:r>
            <a:endParaRPr lang="ru-RU" dirty="0">
              <a:latin typeface="Cambria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Cambria" pitchFamily="18" charset="0"/>
              </a:rPr>
              <a:t>Классификация используется у детей в возрасте &lt;120 </a:t>
            </a:r>
            <a:r>
              <a:rPr lang="ru-RU" dirty="0" smtClean="0">
                <a:latin typeface="Cambria" pitchFamily="18" charset="0"/>
              </a:rPr>
              <a:t>дней.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4659982"/>
            <a:ext cx="40324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err="1" smtClean="0">
                <a:latin typeface="Cambria" pitchFamily="18" charset="0"/>
              </a:rPr>
              <a:t>Selewski</a:t>
            </a:r>
            <a:r>
              <a:rPr lang="ru-RU" sz="1400" i="1" dirty="0" smtClean="0">
                <a:latin typeface="Cambria" pitchFamily="18" charset="0"/>
              </a:rPr>
              <a:t> </a:t>
            </a:r>
            <a:r>
              <a:rPr lang="en-US" sz="1400" i="1" dirty="0" smtClean="0">
                <a:latin typeface="Cambria" pitchFamily="18" charset="0"/>
              </a:rPr>
              <a:t>D. T. et al. Pediatrics. 2015 ;136: e463-473</a:t>
            </a:r>
            <a:r>
              <a:rPr lang="en-US" sz="1400" dirty="0" smtClean="0">
                <a:latin typeface="Cambria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27824" y="3147814"/>
            <a:ext cx="1512168" cy="21602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34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1763" y="51470"/>
            <a:ext cx="8784976" cy="57606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Cambria" pitchFamily="18" charset="0"/>
              </a:rPr>
              <a:t>Частота ОПП у новорожденных </a:t>
            </a:r>
            <a:r>
              <a:rPr lang="ru-RU" sz="2800" dirty="0" smtClean="0">
                <a:solidFill>
                  <a:schemeClr val="tx1"/>
                </a:solidFill>
                <a:latin typeface="Cambria" pitchFamily="18" charset="0"/>
              </a:rPr>
              <a:t>детей</a:t>
            </a:r>
            <a:endParaRPr lang="ru-RU" sz="28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83768" y="4775818"/>
            <a:ext cx="5616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prstClr val="black"/>
                </a:solidFill>
                <a:latin typeface="Cambria" pitchFamily="18" charset="0"/>
              </a:rPr>
              <a:t>Jetton J. G. et al. Lancet Child. </a:t>
            </a:r>
            <a:r>
              <a:rPr lang="en-US" sz="1400" i="1" dirty="0" err="1">
                <a:solidFill>
                  <a:prstClr val="black"/>
                </a:solidFill>
                <a:latin typeface="Cambria" pitchFamily="18" charset="0"/>
              </a:rPr>
              <a:t>Adolesc</a:t>
            </a:r>
            <a:r>
              <a:rPr lang="en-US" sz="1400" i="1" dirty="0">
                <a:solidFill>
                  <a:prstClr val="black"/>
                </a:solidFill>
                <a:latin typeface="Cambria" pitchFamily="18" charset="0"/>
              </a:rPr>
              <a:t>. Health. 2017; 1(3): 184–194.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00810" y="699542"/>
            <a:ext cx="8352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</a:rPr>
              <a:t>AWAKE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 (Assessment of Worldwide Acute Kidney Epidemiology in 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Neonates) – 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Оценка Эпидемиологии Острой Почки у Новорожденных в Мире: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м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ультицентровое, мультинациональное, обсервационное исследование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  <p:pic>
        <p:nvPicPr>
          <p:cNvPr id="9" name="Picture 4" descr="https://www.ncbi.nlm.nih.gov/corecgi/tileshop/tileshop.fcgi?p=PMC3&amp;id=746494&amp;s=76&amp;r=1&amp;c=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628997"/>
            <a:ext cx="3816425" cy="2995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292080" y="1563638"/>
            <a:ext cx="208823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9267" y="1606053"/>
            <a:ext cx="47887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Cambria" pitchFamily="18" charset="0"/>
              </a:rPr>
              <a:t>24 отделения реанимации;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Cambria" pitchFamily="18" charset="0"/>
              </a:rPr>
              <a:t>4 страны: Австралия, Канада, Индия, США;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Cambria" pitchFamily="18" charset="0"/>
              </a:rPr>
              <a:t>Время исследования: 1 января – 31 марта 2014 года;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>
                <a:latin typeface="Cambria" pitchFamily="18" charset="0"/>
              </a:rPr>
              <a:t>В исследование включено: 2022 новорожденных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2560160"/>
            <a:ext cx="4572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Результаты</a:t>
            </a:r>
          </a:p>
          <a:p>
            <a:pPr lvl="0" algn="ctr"/>
            <a:endParaRPr lang="ru-RU" sz="800" b="1" dirty="0">
              <a:solidFill>
                <a:srgbClr val="C00000"/>
              </a:solidFill>
              <a:latin typeface="Cambria" pitchFamily="18" charset="0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600" dirty="0" smtClean="0">
                <a:latin typeface="Cambria" pitchFamily="18" charset="0"/>
              </a:rPr>
              <a:t>ОПП (креатинин) – </a:t>
            </a:r>
            <a:r>
              <a:rPr lang="en-US" sz="1600" dirty="0" smtClean="0">
                <a:latin typeface="Cambria" pitchFamily="18" charset="0"/>
              </a:rPr>
              <a:t>380 (</a:t>
            </a:r>
            <a:r>
              <a:rPr lang="en-US" sz="1600" dirty="0" smtClean="0">
                <a:solidFill>
                  <a:srgbClr val="C00000"/>
                </a:solidFill>
                <a:latin typeface="Cambria" pitchFamily="18" charset="0"/>
              </a:rPr>
              <a:t>18</a:t>
            </a:r>
            <a:r>
              <a:rPr lang="ru-RU" sz="1600" dirty="0" smtClean="0">
                <a:solidFill>
                  <a:srgbClr val="C00000"/>
                </a:solidFill>
                <a:latin typeface="Cambria" pitchFamily="18" charset="0"/>
              </a:rPr>
              <a:t>,</a:t>
            </a:r>
            <a:r>
              <a:rPr lang="en-US" sz="1600" dirty="0" smtClean="0">
                <a:solidFill>
                  <a:srgbClr val="C00000"/>
                </a:solidFill>
                <a:latin typeface="Cambria" pitchFamily="18" charset="0"/>
              </a:rPr>
              <a:t>8%</a:t>
            </a:r>
            <a:r>
              <a:rPr lang="en-US" sz="1600" dirty="0" smtClean="0">
                <a:latin typeface="Cambria" pitchFamily="18" charset="0"/>
              </a:rPr>
              <a:t>)</a:t>
            </a:r>
            <a:r>
              <a:rPr lang="ru-RU" sz="1600" dirty="0" smtClean="0">
                <a:latin typeface="Cambria" pitchFamily="18" charset="0"/>
              </a:rPr>
              <a:t>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600" dirty="0" smtClean="0">
                <a:latin typeface="Cambria" pitchFamily="18" charset="0"/>
              </a:rPr>
              <a:t>ОПП (диурез) – </a:t>
            </a:r>
            <a:r>
              <a:rPr lang="en-US" sz="1600" dirty="0" smtClean="0">
                <a:latin typeface="Cambria" pitchFamily="18" charset="0"/>
              </a:rPr>
              <a:t>281 (</a:t>
            </a:r>
            <a:r>
              <a:rPr lang="en-US" sz="1600" dirty="0" smtClean="0">
                <a:solidFill>
                  <a:srgbClr val="C00000"/>
                </a:solidFill>
                <a:latin typeface="Cambria" pitchFamily="18" charset="0"/>
              </a:rPr>
              <a:t>13</a:t>
            </a:r>
            <a:r>
              <a:rPr lang="ru-RU" sz="1600" dirty="0" smtClean="0">
                <a:solidFill>
                  <a:srgbClr val="C00000"/>
                </a:solidFill>
                <a:latin typeface="Cambria" pitchFamily="18" charset="0"/>
              </a:rPr>
              <a:t>,</a:t>
            </a:r>
            <a:r>
              <a:rPr lang="en-US" sz="1600" dirty="0" smtClean="0">
                <a:solidFill>
                  <a:srgbClr val="C00000"/>
                </a:solidFill>
                <a:latin typeface="Cambria" pitchFamily="18" charset="0"/>
              </a:rPr>
              <a:t>9%</a:t>
            </a:r>
            <a:r>
              <a:rPr lang="en-US" sz="1600" dirty="0" smtClean="0">
                <a:latin typeface="Cambria" pitchFamily="18" charset="0"/>
              </a:rPr>
              <a:t>)</a:t>
            </a:r>
            <a:r>
              <a:rPr lang="ru-RU" sz="1600" dirty="0" smtClean="0">
                <a:latin typeface="Cambria" pitchFamily="18" charset="0"/>
              </a:rPr>
              <a:t>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600" dirty="0" smtClean="0">
                <a:latin typeface="Cambria" pitchFamily="18" charset="0"/>
              </a:rPr>
              <a:t>ОПП (креатинин и диурез) – </a:t>
            </a:r>
            <a:r>
              <a:rPr lang="en-US" sz="1600" dirty="0" smtClean="0">
                <a:latin typeface="Cambria" pitchFamily="18" charset="0"/>
              </a:rPr>
              <a:t>56 (</a:t>
            </a:r>
            <a:r>
              <a:rPr lang="en-US" sz="1600" dirty="0" smtClean="0">
                <a:solidFill>
                  <a:srgbClr val="C00000"/>
                </a:solidFill>
                <a:latin typeface="Cambria" pitchFamily="18" charset="0"/>
              </a:rPr>
              <a:t>2</a:t>
            </a:r>
            <a:r>
              <a:rPr lang="ru-RU" sz="1600" dirty="0" smtClean="0">
                <a:solidFill>
                  <a:srgbClr val="C00000"/>
                </a:solidFill>
                <a:latin typeface="Cambria" pitchFamily="18" charset="0"/>
              </a:rPr>
              <a:t>,</a:t>
            </a:r>
            <a:r>
              <a:rPr lang="en-US" sz="1600" dirty="0" smtClean="0">
                <a:solidFill>
                  <a:srgbClr val="C00000"/>
                </a:solidFill>
                <a:latin typeface="Cambria" pitchFamily="18" charset="0"/>
              </a:rPr>
              <a:t>8%</a:t>
            </a:r>
            <a:r>
              <a:rPr lang="en-US" sz="1600" dirty="0" smtClean="0">
                <a:latin typeface="Cambria" pitchFamily="18" charset="0"/>
              </a:rPr>
              <a:t>)</a:t>
            </a:r>
            <a:r>
              <a:rPr lang="ru-RU" sz="1600" dirty="0" smtClean="0">
                <a:latin typeface="Cambria" pitchFamily="18" charset="0"/>
              </a:rPr>
              <a:t>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600" dirty="0" smtClean="0">
                <a:latin typeface="Cambria" pitchFamily="18" charset="0"/>
              </a:rPr>
              <a:t>ИТОГО: ОПП – 605/2022 (</a:t>
            </a:r>
            <a:r>
              <a:rPr lang="ru-RU" sz="1600" b="1" u="sng" dirty="0" smtClean="0">
                <a:solidFill>
                  <a:srgbClr val="C00000"/>
                </a:solidFill>
                <a:latin typeface="Cambria" pitchFamily="18" charset="0"/>
              </a:rPr>
              <a:t>29,9%</a:t>
            </a:r>
            <a:r>
              <a:rPr lang="ru-RU" sz="1600" dirty="0" smtClean="0">
                <a:latin typeface="Cambria" pitchFamily="18" charset="0"/>
              </a:rPr>
              <a:t>)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600" dirty="0" smtClean="0">
                <a:latin typeface="Cambria" pitchFamily="18" charset="0"/>
              </a:rPr>
              <a:t>Летальность у детей с ОПП выше (</a:t>
            </a:r>
            <a:r>
              <a:rPr lang="ru-RU" sz="1600" dirty="0" smtClean="0">
                <a:solidFill>
                  <a:srgbClr val="C00000"/>
                </a:solidFill>
                <a:latin typeface="Cambria" pitchFamily="18" charset="0"/>
              </a:rPr>
              <a:t>9,7% vs. 1,4%</a:t>
            </a:r>
            <a:r>
              <a:rPr lang="ru-RU" sz="1600" dirty="0" smtClean="0">
                <a:latin typeface="Cambria" pitchFamily="18" charset="0"/>
              </a:rPr>
              <a:t>, p&lt; 0,001; ОШ=4,6), как и длительность госпитализации (</a:t>
            </a:r>
            <a:r>
              <a:rPr lang="ru-RU" sz="1600" dirty="0" smtClean="0">
                <a:solidFill>
                  <a:srgbClr val="C00000"/>
                </a:solidFill>
                <a:latin typeface="Cambria" pitchFamily="18" charset="0"/>
              </a:rPr>
              <a:t>на 8,8 дня</a:t>
            </a:r>
            <a:r>
              <a:rPr lang="ru-RU" sz="1600" dirty="0" smtClean="0">
                <a:latin typeface="Cambria" pitchFamily="18" charset="0"/>
              </a:rPr>
              <a:t>, p&lt;0,0001)</a:t>
            </a:r>
          </a:p>
          <a:p>
            <a:pPr marL="285750" lvl="0" indent="-285750">
              <a:buFont typeface="Wingdings" pitchFamily="2" charset="2"/>
              <a:buChar char="v"/>
            </a:pPr>
            <a:endParaRPr lang="ru-RU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77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32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Определение стадии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735450111"/>
              </p:ext>
            </p:extLst>
          </p:nvPr>
        </p:nvGraphicFramePr>
        <p:xfrm>
          <a:off x="2411760" y="843559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79512" y="1059582"/>
            <a:ext cx="2088232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Cambria" pitchFamily="18" charset="0"/>
              </a:rPr>
              <a:t>Ребенок 11 лет, </a:t>
            </a:r>
            <a:br>
              <a:rPr lang="ru-RU" dirty="0" smtClean="0">
                <a:latin typeface="Cambria" pitchFamily="18" charset="0"/>
              </a:rPr>
            </a:br>
            <a:r>
              <a:rPr lang="ru-RU" dirty="0" smtClean="0">
                <a:latin typeface="Cambria" pitchFamily="18" charset="0"/>
              </a:rPr>
              <a:t>с острым гастроэнтеритом; поступление в стационар</a:t>
            </a:r>
            <a:endParaRPr lang="ru-RU" dirty="0">
              <a:latin typeface="Cambria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419872" y="2715766"/>
            <a:ext cx="4968552" cy="0"/>
          </a:xfrm>
          <a:prstGeom prst="line">
            <a:avLst/>
          </a:prstGeom>
          <a:ln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390453" y="2499739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64</a:t>
            </a:r>
            <a:endParaRPr lang="ru-RU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292080" y="2684407"/>
            <a:ext cx="0" cy="1399513"/>
          </a:xfrm>
          <a:prstGeom prst="line">
            <a:avLst/>
          </a:prstGeom>
          <a:ln>
            <a:solidFill>
              <a:srgbClr val="00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740352" y="1635648"/>
            <a:ext cx="0" cy="2448271"/>
          </a:xfrm>
          <a:prstGeom prst="line">
            <a:avLst/>
          </a:prstGeom>
          <a:ln>
            <a:solidFill>
              <a:srgbClr val="0033CC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9512" y="2684407"/>
            <a:ext cx="2088232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Cambria" pitchFamily="18" charset="0"/>
              </a:rPr>
              <a:t>Через 48ч </a:t>
            </a:r>
            <a:r>
              <a:rPr lang="en-US" i="1" dirty="0" smtClean="0">
                <a:solidFill>
                  <a:srgbClr val="C00000"/>
                </a:solidFill>
                <a:latin typeface="Cambria" pitchFamily="18" charset="0"/>
              </a:rPr>
              <a:t>Cr</a:t>
            </a:r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:</a:t>
            </a:r>
          </a:p>
          <a:p>
            <a:r>
              <a:rPr lang="ru-RU" dirty="0" smtClean="0">
                <a:latin typeface="Cambria" pitchFamily="18" charset="0"/>
              </a:rPr>
              <a:t>+27 мкмоль/л</a:t>
            </a:r>
          </a:p>
          <a:p>
            <a:r>
              <a:rPr lang="ru-RU" dirty="0" smtClean="0">
                <a:latin typeface="Cambria" pitchFamily="18" charset="0"/>
              </a:rPr>
              <a:t>↑62/35=1,8 раза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/>
            </a:r>
            <a:br>
              <a:rPr lang="ru-RU" dirty="0" smtClean="0">
                <a:solidFill>
                  <a:prstClr val="black"/>
                </a:solidFill>
                <a:latin typeface="Cambria" pitchFamily="18" charset="0"/>
              </a:rPr>
            </a:b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– 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</a:rPr>
              <a:t>ОПП 1ст</a:t>
            </a: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;</a:t>
            </a:r>
          </a:p>
          <a:p>
            <a:r>
              <a:rPr lang="ru-RU" i="1" dirty="0" smtClean="0">
                <a:solidFill>
                  <a:srgbClr val="C00000"/>
                </a:solidFill>
                <a:latin typeface="Cambria" pitchFamily="18" charset="0"/>
              </a:rPr>
              <a:t>Через 7 суток</a:t>
            </a:r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: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↑112/35=3,2 раза</a:t>
            </a:r>
          </a:p>
          <a:p>
            <a:pPr lvl="0"/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– 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ОПП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3ст</a:t>
            </a:r>
            <a:endParaRPr lang="ru-RU" b="1" dirty="0">
              <a:solidFill>
                <a:srgbClr val="C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18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230" y="0"/>
            <a:ext cx="8784976" cy="576064"/>
          </a:xfrm>
        </p:spPr>
        <p:txBody>
          <a:bodyPr anchor="t"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Возрастные нормы креатинина крови у детей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4836408"/>
            <a:ext cx="767091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50" dirty="0">
                <a:solidFill>
                  <a:srgbClr val="0033CC"/>
                </a:solidFill>
                <a:latin typeface="Cambria" pitchFamily="18" charset="0"/>
              </a:rPr>
              <a:t>https://www.thinkkidneys.nhs.uk/aki/wp-content/uploads/sites/2/2016/05/Guidance-for-paediatric-patients-FINAL-1017.pdf</a:t>
            </a:r>
            <a:endParaRPr lang="ru-RU" sz="1050" dirty="0">
              <a:solidFill>
                <a:srgbClr val="0033CC"/>
              </a:solidFill>
              <a:latin typeface="Cambria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13" y="699542"/>
            <a:ext cx="714021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34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70" y="4011910"/>
            <a:ext cx="5918593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1573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Определение стадии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771550"/>
            <a:ext cx="5854997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8667" y="4587974"/>
            <a:ext cx="5633493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313856" y="771550"/>
            <a:ext cx="2592288" cy="9233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Cambria" pitchFamily="18" charset="0"/>
              </a:rPr>
              <a:t>Возраст ребенка 1 год, поступил в стационар с ГУС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13856" y="1901026"/>
            <a:ext cx="2592288" cy="30469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sz="1600" i="1" dirty="0" smtClean="0">
                <a:solidFill>
                  <a:srgbClr val="C00000"/>
                </a:solidFill>
                <a:latin typeface="Cambria" pitchFamily="18" charset="0"/>
              </a:rPr>
              <a:t>По исходным данным ОПП нет</a:t>
            </a:r>
            <a:r>
              <a:rPr lang="ru-RU" sz="1600" dirty="0" smtClean="0">
                <a:latin typeface="Cambria" pitchFamily="18" charset="0"/>
              </a:rPr>
              <a:t>:</a:t>
            </a:r>
            <a:br>
              <a:rPr lang="ru-RU" sz="1600" dirty="0" smtClean="0">
                <a:latin typeface="Cambria" pitchFamily="18" charset="0"/>
              </a:rPr>
            </a:br>
            <a:endParaRPr lang="ru-RU" sz="1600" dirty="0" smtClean="0">
              <a:latin typeface="Cambria" pitchFamily="18" charset="0"/>
            </a:endParaRPr>
          </a:p>
          <a:p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↑ </a:t>
            </a:r>
            <a:r>
              <a:rPr lang="en-US" sz="1600" dirty="0" smtClean="0">
                <a:solidFill>
                  <a:prstClr val="black"/>
                </a:solidFill>
                <a:latin typeface="Cambria" pitchFamily="18" charset="0"/>
              </a:rPr>
              <a:t>Cr </a:t>
            </a:r>
            <a:r>
              <a:rPr lang="ru-RU" sz="1600" dirty="0" smtClean="0">
                <a:latin typeface="Cambria" pitchFamily="18" charset="0"/>
              </a:rPr>
              <a:t>82,6/77= </a:t>
            </a:r>
            <a:r>
              <a:rPr lang="ru-RU" sz="1600" b="1" dirty="0" smtClean="0">
                <a:solidFill>
                  <a:srgbClr val="C00000"/>
                </a:solidFill>
                <a:latin typeface="Cambria" pitchFamily="18" charset="0"/>
              </a:rPr>
              <a:t>1,1 раз</a:t>
            </a:r>
            <a:r>
              <a:rPr lang="ru-RU" sz="1600" dirty="0" smtClean="0">
                <a:latin typeface="Cambria" pitchFamily="18" charset="0"/>
              </a:rPr>
              <a:t>;</a:t>
            </a:r>
          </a:p>
          <a:p>
            <a:endParaRPr lang="ru-RU" sz="1600" dirty="0">
              <a:latin typeface="Cambria" pitchFamily="18" charset="0"/>
            </a:endParaRPr>
          </a:p>
          <a:p>
            <a:r>
              <a:rPr lang="ru-RU" sz="1600" dirty="0" smtClean="0">
                <a:latin typeface="Cambria" pitchFamily="18" charset="0"/>
              </a:rPr>
              <a:t>Оценивая нормальное значение </a:t>
            </a:r>
            <a:r>
              <a:rPr lang="en-US" sz="1600" dirty="0" smtClean="0">
                <a:latin typeface="Cambria" pitchFamily="18" charset="0"/>
              </a:rPr>
              <a:t>Cr </a:t>
            </a:r>
            <a:r>
              <a:rPr lang="ru-RU" sz="1600" dirty="0" smtClean="0">
                <a:latin typeface="Cambria" pitchFamily="18" charset="0"/>
              </a:rPr>
              <a:t>для данного ребенка (при выписке) – 28,7 мкмоль/л, </a:t>
            </a:r>
          </a:p>
          <a:p>
            <a:r>
              <a:rPr lang="ru-RU" sz="1600" dirty="0" smtClean="0">
                <a:latin typeface="Cambria" pitchFamily="18" charset="0"/>
              </a:rPr>
              <a:t>у ребенка была </a:t>
            </a:r>
            <a:r>
              <a:rPr lang="ru-RU" sz="1600" i="1" dirty="0" smtClean="0">
                <a:solidFill>
                  <a:srgbClr val="C00000"/>
                </a:solidFill>
                <a:latin typeface="Cambria" pitchFamily="18" charset="0"/>
              </a:rPr>
              <a:t>ОПП 2 ст.</a:t>
            </a:r>
          </a:p>
          <a:p>
            <a:pPr lvl="0"/>
            <a:endParaRPr lang="ru-RU" sz="1600" dirty="0" smtClean="0">
              <a:solidFill>
                <a:prstClr val="black"/>
              </a:solidFill>
              <a:latin typeface="Cambria" pitchFamily="18" charset="0"/>
            </a:endParaRPr>
          </a:p>
          <a:p>
            <a:pPr lvl="0"/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↑ </a:t>
            </a:r>
            <a:r>
              <a:rPr lang="en-US" sz="1600" dirty="0">
                <a:solidFill>
                  <a:prstClr val="black"/>
                </a:solidFill>
                <a:latin typeface="Cambria" pitchFamily="18" charset="0"/>
              </a:rPr>
              <a:t>Cr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82,6/28,7= </a:t>
            </a:r>
            <a:r>
              <a:rPr lang="ru-RU" sz="1600" b="1" dirty="0" smtClean="0">
                <a:solidFill>
                  <a:srgbClr val="C00000"/>
                </a:solidFill>
                <a:latin typeface="Cambria" pitchFamily="18" charset="0"/>
              </a:rPr>
              <a:t>2,9 </a:t>
            </a:r>
            <a:r>
              <a:rPr lang="ru-RU" sz="1600" b="1" dirty="0">
                <a:solidFill>
                  <a:srgbClr val="C00000"/>
                </a:solidFill>
                <a:latin typeface="Cambria" pitchFamily="18" charset="0"/>
              </a:rPr>
              <a:t>раз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;</a:t>
            </a:r>
            <a:endParaRPr lang="ru-RU" sz="1600" dirty="0">
              <a:solidFill>
                <a:prstClr val="black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88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8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Терминология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43609" y="857175"/>
            <a:ext cx="7489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400" b="1" dirty="0" smtClean="0">
                <a:latin typeface="Cambria" pitchFamily="18" charset="0"/>
                <a:cs typeface="Arial" pitchFamily="34" charset="0"/>
              </a:rPr>
              <a:t>ОПП </a:t>
            </a:r>
            <a:r>
              <a:rPr lang="ru-RU" sz="2400" b="1" dirty="0">
                <a:latin typeface="Cambria" pitchFamily="18" charset="0"/>
                <a:cs typeface="Arial" pitchFamily="34" charset="0"/>
              </a:rPr>
              <a:t>может протекать с или без олигоанурии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578940"/>
              </p:ext>
            </p:extLst>
          </p:nvPr>
        </p:nvGraphicFramePr>
        <p:xfrm>
          <a:off x="827584" y="1635646"/>
          <a:ext cx="7560840" cy="2408004"/>
        </p:xfrm>
        <a:graphic>
          <a:graphicData uri="http://schemas.openxmlformats.org/drawingml/2006/table">
            <a:tbl>
              <a:tblPr bandRow="1">
                <a:tableStyleId>{6E25E649-3F16-4E02-A733-19D2CDBF48F0}</a:tableStyleId>
              </a:tblPr>
              <a:tblGrid>
                <a:gridCol w="2041204"/>
                <a:gridCol w="5519636"/>
              </a:tblGrid>
              <a:tr h="10081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ОЛИГУРИЯ</a:t>
                      </a:r>
                      <a:endParaRPr lang="ru-RU" sz="20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21" marR="91421" marT="45734" marB="4573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снижение диуреза: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&lt; 1 мл/кг/час у детей &lt; 1 года жизни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&lt; 0,5 мл/кг/час у детей &gt;1 года жизни </a:t>
                      </a: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&lt; 400 мл/сутки у подростков и взрослых</a:t>
                      </a:r>
                      <a:endParaRPr lang="ru-RU" sz="2000" b="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21" marR="91421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56153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АНУРИЯ</a:t>
                      </a:r>
                      <a:endParaRPr lang="ru-RU" sz="20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21" marR="91421" marT="45734" marB="4573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снижение диуреза:  &lt; 0,15 мл/кг/час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или его полное отсутствие</a:t>
                      </a:r>
                      <a:endParaRPr kumimoji="0" lang="ru-RU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 marL="91421" marR="91421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6452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ПОЛИУРИЯ</a:t>
                      </a:r>
                      <a:endParaRPr lang="ru-RU" sz="20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21" marR="91421" marT="45734" marB="45734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2000" dirty="0" smtClean="0"/>
                        <a:t>суточный диурез &gt; 1500 мл/м²/сутки</a:t>
                      </a:r>
                      <a:endParaRPr lang="ru-RU" sz="20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21" marR="91421" marT="45734" marB="4573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3391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8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Причины 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638617"/>
              </p:ext>
            </p:extLst>
          </p:nvPr>
        </p:nvGraphicFramePr>
        <p:xfrm>
          <a:off x="611560" y="987574"/>
          <a:ext cx="7849743" cy="3248971"/>
        </p:xfrm>
        <a:graphic>
          <a:graphicData uri="http://schemas.openxmlformats.org/drawingml/2006/table">
            <a:tbl>
              <a:tblPr bandCol="1">
                <a:tableStyleId>{793D81CF-94F2-401A-BA57-92F5A7B2D0C5}</a:tableStyleId>
              </a:tblPr>
              <a:tblGrid>
                <a:gridCol w="1833845"/>
                <a:gridCol w="2273968"/>
                <a:gridCol w="2420674"/>
                <a:gridCol w="1321256"/>
              </a:tblGrid>
              <a:tr h="432048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2000" b="1" dirty="0" smtClean="0"/>
                        <a:t>Причинные факторы</a:t>
                      </a:r>
                      <a:endParaRPr lang="ru-RU" sz="20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/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2000" b="1" dirty="0" smtClean="0"/>
                        <a:t>Частота в возрастных группах,</a:t>
                      </a:r>
                      <a:r>
                        <a:rPr lang="en-US" sz="2000" b="1" baseline="0" dirty="0" smtClean="0"/>
                        <a:t> </a:t>
                      </a:r>
                      <a:r>
                        <a:rPr lang="en-US" sz="2000" b="1" dirty="0" smtClean="0"/>
                        <a:t>%</a:t>
                      </a:r>
                      <a:endParaRPr lang="ru-RU" sz="20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/>
                </a:tc>
                <a:tc hMerge="1">
                  <a:txBody>
                    <a:bodyPr/>
                    <a:lstStyle/>
                    <a:p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9208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b="1" dirty="0" smtClean="0"/>
                        <a:t>Новорожденные</a:t>
                      </a:r>
                      <a:r>
                        <a:rPr lang="ru-RU" sz="1800" b="1" baseline="0" dirty="0" smtClean="0"/>
                        <a:t> и дети раннего возраста</a:t>
                      </a:r>
                      <a:endParaRPr lang="ru-RU" sz="18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b="1" dirty="0" smtClean="0"/>
                        <a:t>Дети дошкольного и школьного возраста</a:t>
                      </a:r>
                      <a:endParaRPr lang="ru-RU" sz="18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b="1" dirty="0" smtClean="0"/>
                        <a:t>Взрослые</a:t>
                      </a:r>
                      <a:endParaRPr lang="ru-RU" sz="18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/>
                </a:tc>
              </a:tr>
              <a:tr h="640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b="1" dirty="0" smtClean="0"/>
                        <a:t>Преренальные</a:t>
                      </a:r>
                      <a:endParaRPr lang="ru-RU" sz="18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/>
                        <a:t>60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 anchorCtr="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/>
                        <a:t>20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 anchorCtr="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/>
                        <a:t>30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 anchorCtr="1"/>
                </a:tc>
              </a:tr>
              <a:tr h="6223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b="1" dirty="0" smtClean="0"/>
                        <a:t>Ренальные</a:t>
                      </a:r>
                      <a:endParaRPr lang="ru-RU" sz="18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/>
                        <a:t>30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 anchorCtr="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/>
                        <a:t>70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 anchorCtr="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/>
                        <a:t>60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 anchorCtr="1"/>
                </a:tc>
              </a:tr>
              <a:tr h="6400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b="1" dirty="0" smtClean="0"/>
                        <a:t>Постренальные</a:t>
                      </a:r>
                      <a:endParaRPr lang="ru-RU" sz="1800" b="1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/>
                        <a:t>10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 anchorCtr="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/>
                        <a:t>10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 anchorCtr="1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dirty="0" smtClean="0"/>
                        <a:t>10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50" marR="91450" marT="45717" marB="45717" anchor="ctr" anchorCtr="1"/>
                </a:tc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3203848" y="2480706"/>
            <a:ext cx="792088" cy="4320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93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8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Причины ОПП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761011"/>
            <a:ext cx="8712967" cy="1458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  <a:spcBef>
                <a:spcPct val="20000"/>
              </a:spcBef>
              <a:defRPr/>
            </a:pPr>
            <a:r>
              <a:rPr lang="ru-RU" sz="2000" b="1" dirty="0">
                <a:solidFill>
                  <a:srgbClr val="C00000"/>
                </a:solidFill>
                <a:latin typeface="Cambria" pitchFamily="18" charset="0"/>
              </a:rPr>
              <a:t>Преренальные:</a:t>
            </a:r>
          </a:p>
          <a:p>
            <a:pPr lvl="0" algn="just">
              <a:spcBef>
                <a:spcPct val="20000"/>
              </a:spcBef>
              <a:defRPr/>
            </a:pPr>
            <a:r>
              <a:rPr lang="ru-RU" b="1" dirty="0">
                <a:solidFill>
                  <a:srgbClr val="000066"/>
                </a:solidFill>
                <a:latin typeface="Cambria" pitchFamily="18" charset="0"/>
              </a:rPr>
              <a:t>1. Нарушения системной гемодинамики.</a:t>
            </a:r>
          </a:p>
          <a:p>
            <a:pPr lvl="0">
              <a:spcBef>
                <a:spcPct val="20000"/>
              </a:spcBef>
              <a:defRPr/>
            </a:pPr>
            <a:r>
              <a:rPr lang="ru-RU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        А. Истинная гиповолемия </a:t>
            </a:r>
            <a:r>
              <a:rPr lang="ru-RU" b="1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(</a:t>
            </a:r>
            <a:r>
              <a:rPr lang="ru-RU" sz="16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понос и </a:t>
            </a:r>
            <a:r>
              <a:rPr lang="ru-RU" sz="1600" b="1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рвота, кровопотеря</a:t>
            </a:r>
            <a:r>
              <a:rPr lang="ru-RU" sz="16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, ожоговая    </a:t>
            </a:r>
            <a:r>
              <a:rPr lang="ru-RU" sz="1600" b="1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болезнь</a:t>
            </a:r>
            <a:r>
              <a:rPr lang="ru-RU" b="1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).</a:t>
            </a:r>
            <a:endParaRPr lang="ru-RU" b="1" dirty="0">
              <a:solidFill>
                <a:prstClr val="black"/>
              </a:solidFill>
              <a:latin typeface="Cambria" pitchFamily="18" charset="0"/>
              <a:cs typeface="Arial" pitchFamily="34" charset="0"/>
            </a:endParaRPr>
          </a:p>
          <a:p>
            <a:pPr lvl="0">
              <a:spcBef>
                <a:spcPct val="20000"/>
              </a:spcBef>
              <a:defRPr/>
            </a:pPr>
            <a:r>
              <a:rPr lang="ru-RU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        Б. Снижение эффективного ОЦК (</a:t>
            </a:r>
            <a:r>
              <a:rPr lang="ru-RU" sz="16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коллапс, шок</a:t>
            </a:r>
            <a:r>
              <a:rPr lang="ru-RU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).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99744"/>
            <a:ext cx="3760292" cy="2131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52" y="2219872"/>
            <a:ext cx="3776663" cy="269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93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8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Причины ОПП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915568"/>
            <a:ext cx="8568952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defRPr/>
            </a:pP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>Преренальные: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2. Снижение сердечного выброса без </a:t>
            </a:r>
            <a:r>
              <a:rPr lang="ru-RU" sz="2200" b="1" dirty="0" err="1">
                <a:solidFill>
                  <a:srgbClr val="000066"/>
                </a:solidFill>
                <a:latin typeface="Cambria" pitchFamily="18" charset="0"/>
              </a:rPr>
              <a:t>гиповолемии</a:t>
            </a: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 (сердечная недостаточность)</a:t>
            </a:r>
          </a:p>
          <a:p>
            <a:pPr lvl="0" algn="just">
              <a:spcBef>
                <a:spcPct val="20000"/>
              </a:spcBef>
              <a:defRPr/>
            </a:pPr>
            <a:r>
              <a:rPr lang="ru-RU" sz="2200" b="1" dirty="0" smtClean="0">
                <a:solidFill>
                  <a:srgbClr val="000066"/>
                </a:solidFill>
                <a:latin typeface="Cambria" pitchFamily="18" charset="0"/>
              </a:rPr>
              <a:t>3. Изолированная </a:t>
            </a: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ишемия почек.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2000" b="1" dirty="0" err="1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Внутрипочечное</a:t>
            </a:r>
            <a:r>
              <a:rPr lang="ru-RU" sz="2000" b="1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20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перераспределение крови (артериовенозная </a:t>
            </a:r>
            <a:r>
              <a:rPr lang="ru-RU" sz="2000" b="1" dirty="0" err="1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внутрипочечная</a:t>
            </a:r>
            <a:r>
              <a:rPr lang="ru-RU" sz="20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фистула)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0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Снижение </a:t>
            </a:r>
            <a:r>
              <a:rPr lang="ru-RU" sz="20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притока крови к почкам (тромбоз почечных артерий).</a:t>
            </a:r>
          </a:p>
          <a:p>
            <a:pPr marL="800100" lvl="0" indent="-800100" algn="just">
              <a:spcBef>
                <a:spcPct val="20000"/>
              </a:spcBef>
              <a:defRPr/>
            </a:pPr>
            <a:r>
              <a:rPr lang="ru-RU" sz="2200" b="1" dirty="0" smtClean="0">
                <a:solidFill>
                  <a:srgbClr val="000066"/>
                </a:solidFill>
                <a:latin typeface="Cambria" pitchFamily="18" charset="0"/>
              </a:rPr>
              <a:t>4</a:t>
            </a: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. Смешанные.</a:t>
            </a:r>
          </a:p>
        </p:txBody>
      </p:sp>
    </p:spTree>
    <p:extLst>
      <p:ext uri="{BB962C8B-B14F-4D97-AF65-F5344CB8AC3E}">
        <p14:creationId xmlns:p14="http://schemas.microsoft.com/office/powerpoint/2010/main" val="2256483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8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Причины ОПП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6" y="771550"/>
            <a:ext cx="8005367" cy="120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>Ренальные:</a:t>
            </a:r>
          </a:p>
          <a:p>
            <a:pPr lvl="0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1. Ишемическое поражение </a:t>
            </a:r>
            <a:r>
              <a:rPr lang="ru-RU" sz="2200" b="1" dirty="0" smtClean="0">
                <a:solidFill>
                  <a:srgbClr val="000066"/>
                </a:solidFill>
                <a:latin typeface="Cambria" pitchFamily="18" charset="0"/>
              </a:rPr>
              <a:t>почек (не </a:t>
            </a: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ликвидированные </a:t>
            </a:r>
            <a:r>
              <a:rPr lang="ru-RU" sz="2200" b="1" dirty="0" err="1">
                <a:solidFill>
                  <a:srgbClr val="000066"/>
                </a:solidFill>
                <a:latin typeface="Cambria" pitchFamily="18" charset="0"/>
              </a:rPr>
              <a:t>преренальные</a:t>
            </a: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 причины).</a:t>
            </a:r>
          </a:p>
        </p:txBody>
      </p:sp>
      <p:pic>
        <p:nvPicPr>
          <p:cNvPr id="4" name="Picture 2" descr="http://s1.thingpic.com/images/p5/BFuzCdtx5d3REH2xJ1KUBXEx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78036"/>
            <a:ext cx="2701300" cy="29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38794"/>
            <a:ext cx="4838948" cy="2898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722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173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Актуальность проблемы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208" y="634573"/>
            <a:ext cx="4806848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Частота ОПП у детей</a:t>
            </a:r>
            <a:r>
              <a:rPr lang="ru-RU" dirty="0" smtClean="0">
                <a:latin typeface="Cambria" pitchFamily="18" charset="0"/>
              </a:rPr>
              <a:t>:</a:t>
            </a:r>
          </a:p>
          <a:p>
            <a:endParaRPr lang="ru-RU" sz="800" dirty="0" smtClean="0">
              <a:latin typeface="Cambria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>
                <a:latin typeface="Cambria" pitchFamily="18" charset="0"/>
              </a:rPr>
              <a:t>и</a:t>
            </a:r>
            <a:r>
              <a:rPr lang="ru-RU" dirty="0" smtClean="0">
                <a:latin typeface="Cambria" pitchFamily="18" charset="0"/>
              </a:rPr>
              <a:t>з 2,6 миллиона госпитализаций детей в стационары США: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Cambria" pitchFamily="18" charset="0"/>
              </a:rPr>
              <a:t>3,9/1000 поступлений (6,6/1000 15-18 лет);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Cambria" pitchFamily="18" charset="0"/>
              </a:rPr>
              <a:t>более высокая летальность у пациентов с ОПП (15,3</a:t>
            </a:r>
            <a:r>
              <a:rPr lang="en-US" dirty="0" smtClean="0">
                <a:latin typeface="Cambria" pitchFamily="18" charset="0"/>
              </a:rPr>
              <a:t>% </a:t>
            </a:r>
            <a:r>
              <a:rPr lang="ru-RU" dirty="0" smtClean="0">
                <a:latin typeface="Cambria" pitchFamily="18" charset="0"/>
              </a:rPr>
              <a:t>против 0,6</a:t>
            </a:r>
            <a:r>
              <a:rPr lang="en-US" dirty="0" smtClean="0">
                <a:latin typeface="Cambria" pitchFamily="18" charset="0"/>
              </a:rPr>
              <a:t>%)</a:t>
            </a:r>
            <a:endParaRPr lang="ru-RU" dirty="0" smtClean="0">
              <a:latin typeface="Cambria" pitchFamily="18" charset="0"/>
            </a:endParaRPr>
          </a:p>
          <a:p>
            <a:endParaRPr lang="ru-RU" sz="800" dirty="0">
              <a:latin typeface="Cambria" pitchFamily="18" charset="0"/>
            </a:endParaRPr>
          </a:p>
          <a:p>
            <a:r>
              <a:rPr lang="en-US" sz="1200" i="1" dirty="0">
                <a:latin typeface="Cambria" pitchFamily="18" charset="0"/>
                <a:cs typeface="Times New Roman" pitchFamily="18" charset="0"/>
              </a:rPr>
              <a:t>Sutherland </a:t>
            </a:r>
            <a:r>
              <a:rPr lang="en-US" sz="1200" i="1" dirty="0" smtClean="0">
                <a:latin typeface="Cambria" pitchFamily="18" charset="0"/>
                <a:cs typeface="Times New Roman" pitchFamily="18" charset="0"/>
              </a:rPr>
              <a:t>S</a:t>
            </a:r>
            <a:r>
              <a:rPr lang="ru-RU" sz="1200" i="1" dirty="0" smtClean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200" i="1" dirty="0" smtClean="0">
                <a:latin typeface="Cambria" pitchFamily="18" charset="0"/>
                <a:cs typeface="Times New Roman" pitchFamily="18" charset="0"/>
              </a:rPr>
              <a:t>M</a:t>
            </a:r>
            <a:r>
              <a:rPr lang="ru-RU" sz="1200" i="1" dirty="0" smtClean="0">
                <a:latin typeface="Cambria" pitchFamily="18" charset="0"/>
                <a:cs typeface="Times New Roman" pitchFamily="18" charset="0"/>
              </a:rPr>
              <a:t>. </a:t>
            </a:r>
            <a:r>
              <a:rPr lang="en-US" sz="1200" i="1" dirty="0" smtClean="0">
                <a:latin typeface="Cambria" pitchFamily="18" charset="0"/>
                <a:cs typeface="Times New Roman" pitchFamily="18" charset="0"/>
              </a:rPr>
              <a:t>et al. </a:t>
            </a:r>
            <a:r>
              <a:rPr lang="en-US" sz="1200" i="1" dirty="0" err="1" smtClean="0">
                <a:latin typeface="Cambria" pitchFamily="18" charset="0"/>
                <a:cs typeface="Times New Roman" pitchFamily="18" charset="0"/>
              </a:rPr>
              <a:t>Clin</a:t>
            </a:r>
            <a:r>
              <a:rPr lang="ru-RU" sz="1200" i="1" dirty="0" smtClean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200" i="1" dirty="0" smtClean="0">
                <a:latin typeface="Cambria" pitchFamily="18" charset="0"/>
                <a:cs typeface="Times New Roman" pitchFamily="18" charset="0"/>
              </a:rPr>
              <a:t> J</a:t>
            </a:r>
            <a:r>
              <a:rPr lang="ru-RU" sz="1200" i="1" dirty="0" smtClean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200" i="1" dirty="0" smtClean="0">
                <a:latin typeface="Cambria" pitchFamily="18" charset="0"/>
                <a:cs typeface="Times New Roman" pitchFamily="18" charset="0"/>
              </a:rPr>
              <a:t> Am</a:t>
            </a:r>
            <a:r>
              <a:rPr lang="ru-RU" sz="1200" i="1" dirty="0" smtClean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200" i="1" dirty="0" smtClean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200" i="1" dirty="0" err="1">
                <a:latin typeface="Cambria" pitchFamily="18" charset="0"/>
                <a:cs typeface="Times New Roman" pitchFamily="18" charset="0"/>
              </a:rPr>
              <a:t>Soc</a:t>
            </a:r>
            <a:r>
              <a:rPr lang="en-US" sz="1200" i="1" dirty="0">
                <a:latin typeface="Cambria" pitchFamily="18" charset="0"/>
                <a:cs typeface="Times New Roman" pitchFamily="18" charset="0"/>
              </a:rPr>
              <a:t> Nephrol. 2013</a:t>
            </a:r>
            <a:r>
              <a:rPr lang="en-US" sz="1200" i="1" dirty="0" smtClean="0">
                <a:latin typeface="Cambria" pitchFamily="18" charset="0"/>
                <a:cs typeface="Times New Roman" pitchFamily="18" charset="0"/>
              </a:rPr>
              <a:t>;</a:t>
            </a:r>
            <a:r>
              <a:rPr lang="ru-RU" sz="1200" i="1" dirty="0" smtClean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200" i="1" dirty="0" smtClean="0">
                <a:latin typeface="Cambria" pitchFamily="18" charset="0"/>
                <a:cs typeface="Times New Roman" pitchFamily="18" charset="0"/>
              </a:rPr>
              <a:t>8(10):</a:t>
            </a:r>
            <a:r>
              <a:rPr lang="ru-RU" sz="1200" i="1" dirty="0" smtClean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200" i="1" dirty="0" smtClean="0">
                <a:latin typeface="Cambria" pitchFamily="18" charset="0"/>
                <a:cs typeface="Times New Roman" pitchFamily="18" charset="0"/>
              </a:rPr>
              <a:t>1661-1669.</a:t>
            </a:r>
            <a:endParaRPr lang="ru-RU" sz="1200" i="1" dirty="0" smtClean="0">
              <a:latin typeface="Cambria" pitchFamily="18" charset="0"/>
              <a:cs typeface="Times New Roman" pitchFamily="18" charset="0"/>
            </a:endParaRPr>
          </a:p>
          <a:p>
            <a:endParaRPr lang="ru-RU" sz="1200" dirty="0" smtClean="0">
              <a:latin typeface="Cambria" pitchFamily="18" charset="0"/>
              <a:cs typeface="Times New Roman" pitchFamily="18" charset="0"/>
            </a:endParaRPr>
          </a:p>
          <a:p>
            <a:pPr marL="285750" indent="-285750">
              <a:buClr>
                <a:srgbClr val="C00000"/>
              </a:buClr>
              <a:buFont typeface="Wingdings" pitchFamily="2" charset="2"/>
              <a:buChar char="q"/>
            </a:pPr>
            <a:r>
              <a:rPr lang="ru-RU" dirty="0" smtClean="0">
                <a:latin typeface="Cambria" pitchFamily="18" charset="0"/>
              </a:rPr>
              <a:t>при поступлении в отделения интенсивной терапии и реанимации: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Cambria" pitchFamily="18" charset="0"/>
              </a:rPr>
              <a:t>ОПП у 25</a:t>
            </a:r>
            <a:r>
              <a:rPr lang="en-US" dirty="0" smtClean="0">
                <a:latin typeface="Cambria" pitchFamily="18" charset="0"/>
              </a:rPr>
              <a:t>% </a:t>
            </a:r>
            <a:r>
              <a:rPr lang="ru-RU" dirty="0" smtClean="0">
                <a:latin typeface="Cambria" pitchFamily="18" charset="0"/>
              </a:rPr>
              <a:t>от всех поступивших;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latin typeface="Cambria" pitchFamily="18" charset="0"/>
              </a:rPr>
              <a:t>ОПП у 82</a:t>
            </a:r>
            <a:r>
              <a:rPr lang="en-US" dirty="0" smtClean="0">
                <a:latin typeface="Cambria" pitchFamily="18" charset="0"/>
              </a:rPr>
              <a:t>%</a:t>
            </a:r>
            <a:r>
              <a:rPr lang="ru-RU" dirty="0" smtClean="0">
                <a:latin typeface="Cambria" pitchFamily="18" charset="0"/>
              </a:rPr>
              <a:t> критических пациентов (ИВЛ, </a:t>
            </a:r>
            <a:r>
              <a:rPr lang="ru-RU" dirty="0" err="1" smtClean="0">
                <a:latin typeface="Cambria" pitchFamily="18" charset="0"/>
              </a:rPr>
              <a:t>инотропы</a:t>
            </a:r>
            <a:r>
              <a:rPr lang="ru-RU" dirty="0" smtClean="0">
                <a:latin typeface="Cambria" pitchFamily="18" charset="0"/>
              </a:rPr>
              <a:t>)</a:t>
            </a:r>
          </a:p>
          <a:p>
            <a:endParaRPr lang="ru-RU" sz="800" i="1" dirty="0" smtClean="0">
              <a:latin typeface="Cambria" pitchFamily="18" charset="0"/>
              <a:cs typeface="Times New Roman" pitchFamily="18" charset="0"/>
            </a:endParaRPr>
          </a:p>
          <a:p>
            <a:r>
              <a:rPr lang="en-US" sz="1300" i="1" dirty="0" smtClean="0">
                <a:latin typeface="Cambria" pitchFamily="18" charset="0"/>
                <a:cs typeface="Times New Roman" pitchFamily="18" charset="0"/>
              </a:rPr>
              <a:t>McCaffrey J</a:t>
            </a:r>
            <a:r>
              <a:rPr lang="ru-RU" sz="1300" i="1" dirty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300" i="1" dirty="0" smtClean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300" i="1" dirty="0">
                <a:latin typeface="Cambria" pitchFamily="18" charset="0"/>
                <a:cs typeface="Times New Roman" pitchFamily="18" charset="0"/>
              </a:rPr>
              <a:t>et </a:t>
            </a:r>
            <a:r>
              <a:rPr lang="en-US" sz="1300" i="1" dirty="0" smtClean="0">
                <a:latin typeface="Cambria" pitchFamily="18" charset="0"/>
                <a:cs typeface="Times New Roman" pitchFamily="18" charset="0"/>
              </a:rPr>
              <a:t>al</a:t>
            </a:r>
            <a:r>
              <a:rPr lang="ru-RU" sz="1300" i="1" dirty="0" smtClean="0">
                <a:latin typeface="Cambria" pitchFamily="18" charset="0"/>
                <a:cs typeface="Times New Roman" pitchFamily="18" charset="0"/>
              </a:rPr>
              <a:t>. </a:t>
            </a:r>
            <a:r>
              <a:rPr lang="en-US" sz="1300" i="1" dirty="0" smtClean="0">
                <a:latin typeface="Cambria" pitchFamily="18" charset="0"/>
                <a:cs typeface="Times New Roman" pitchFamily="18" charset="0"/>
              </a:rPr>
              <a:t>Arch</a:t>
            </a:r>
            <a:r>
              <a:rPr lang="ru-RU" sz="1300" i="1" dirty="0" smtClean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300" i="1" dirty="0" smtClean="0">
                <a:latin typeface="Cambria" pitchFamily="18" charset="0"/>
                <a:cs typeface="Times New Roman" pitchFamily="18" charset="0"/>
              </a:rPr>
              <a:t> Dis</a:t>
            </a:r>
            <a:r>
              <a:rPr lang="ru-RU" sz="1300" i="1" dirty="0" smtClean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300" i="1" dirty="0" smtClean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300" i="1" dirty="0">
                <a:latin typeface="Cambria" pitchFamily="18" charset="0"/>
                <a:cs typeface="Times New Roman" pitchFamily="18" charset="0"/>
              </a:rPr>
              <a:t>Child</a:t>
            </a:r>
            <a:r>
              <a:rPr lang="ru-RU" sz="1300" i="1" dirty="0" smtClean="0">
                <a:latin typeface="Cambria" pitchFamily="18" charset="0"/>
                <a:cs typeface="Times New Roman" pitchFamily="18" charset="0"/>
              </a:rPr>
              <a:t>. </a:t>
            </a:r>
            <a:r>
              <a:rPr lang="en-US" sz="1300" i="1" dirty="0" smtClean="0">
                <a:latin typeface="Cambria" pitchFamily="18" charset="0"/>
                <a:cs typeface="Times New Roman" pitchFamily="18" charset="0"/>
              </a:rPr>
              <a:t>2017;102:</a:t>
            </a:r>
            <a:r>
              <a:rPr lang="ru-RU" sz="1300" i="1" dirty="0" smtClean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300" i="1" dirty="0" smtClean="0">
                <a:latin typeface="Cambria" pitchFamily="18" charset="0"/>
                <a:cs typeface="Times New Roman" pitchFamily="18" charset="0"/>
              </a:rPr>
              <a:t>91-96</a:t>
            </a:r>
            <a:endParaRPr lang="ru-RU" sz="1300" i="1" dirty="0">
              <a:latin typeface="Cambria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57988" y="4774168"/>
            <a:ext cx="39860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i="1" dirty="0">
                <a:latin typeface="Cambria" pitchFamily="18" charset="0"/>
                <a:cs typeface="Times New Roman" pitchFamily="18" charset="0"/>
              </a:rPr>
              <a:t>Sutherland S</a:t>
            </a:r>
            <a:r>
              <a:rPr lang="ru-RU" sz="1000" i="1" dirty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M</a:t>
            </a:r>
            <a:r>
              <a:rPr lang="ru-RU" sz="1000" i="1" dirty="0">
                <a:latin typeface="Cambria" pitchFamily="18" charset="0"/>
                <a:cs typeface="Times New Roman" pitchFamily="18" charset="0"/>
              </a:rPr>
              <a:t>. 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et al. </a:t>
            </a:r>
            <a:r>
              <a:rPr lang="en-US" sz="1000" i="1" dirty="0" err="1">
                <a:latin typeface="Cambria" pitchFamily="18" charset="0"/>
                <a:cs typeface="Times New Roman" pitchFamily="18" charset="0"/>
              </a:rPr>
              <a:t>Clin</a:t>
            </a:r>
            <a:r>
              <a:rPr lang="ru-RU" sz="1000" i="1" dirty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 J</a:t>
            </a:r>
            <a:r>
              <a:rPr lang="ru-RU" sz="1000" i="1" dirty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 Am</a:t>
            </a:r>
            <a:r>
              <a:rPr lang="ru-RU" sz="1000" i="1" dirty="0">
                <a:latin typeface="Cambria" pitchFamily="18" charset="0"/>
                <a:cs typeface="Times New Roman" pitchFamily="18" charset="0"/>
              </a:rPr>
              <a:t>.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000" i="1" dirty="0" err="1">
                <a:latin typeface="Cambria" pitchFamily="18" charset="0"/>
                <a:cs typeface="Times New Roman" pitchFamily="18" charset="0"/>
              </a:rPr>
              <a:t>Soc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 Nephrol. 2013;</a:t>
            </a:r>
            <a:r>
              <a:rPr lang="ru-RU" sz="1000" i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8(10):</a:t>
            </a:r>
            <a:r>
              <a:rPr lang="ru-RU" sz="1000" i="1" dirty="0">
                <a:latin typeface="Cambria" pitchFamily="18" charset="0"/>
                <a:cs typeface="Times New Roman" pitchFamily="18" charset="0"/>
              </a:rPr>
              <a:t> </a:t>
            </a:r>
            <a:r>
              <a:rPr lang="en-US" sz="1000" i="1" dirty="0">
                <a:latin typeface="Cambria" pitchFamily="18" charset="0"/>
                <a:cs typeface="Times New Roman" pitchFamily="18" charset="0"/>
              </a:rPr>
              <a:t>1661-1669.</a:t>
            </a:r>
            <a:endParaRPr lang="ru-RU" sz="1000" i="1" dirty="0"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987" y="699542"/>
            <a:ext cx="3902075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7988" y="2283718"/>
            <a:ext cx="3902075" cy="241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932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8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Причины ОПП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6" y="771550"/>
            <a:ext cx="8208908" cy="3911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>Ренальные: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1900" b="1" dirty="0" smtClean="0">
                <a:solidFill>
                  <a:srgbClr val="000066"/>
                </a:solidFill>
                <a:latin typeface="Cambria" pitchFamily="18" charset="0"/>
              </a:rPr>
              <a:t>2</a:t>
            </a:r>
            <a:r>
              <a:rPr lang="ru-RU" sz="1900" b="1" dirty="0">
                <a:solidFill>
                  <a:srgbClr val="000066"/>
                </a:solidFill>
                <a:latin typeface="Cambria" pitchFamily="18" charset="0"/>
              </a:rPr>
              <a:t>. Заболевания паренхимы и интерстиция почек: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19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    А. Иммунные </a:t>
            </a:r>
            <a:r>
              <a:rPr lang="ru-RU" sz="1900" b="1" dirty="0" err="1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гломерулопатии</a:t>
            </a:r>
            <a:r>
              <a:rPr lang="ru-RU" sz="19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(гломерулонефриты)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19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    Б. Тубулоинтерстициальные поражения почек 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19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         (ТИН, острый пиелонефрит).</a:t>
            </a:r>
          </a:p>
          <a:p>
            <a:pPr marL="442913" lvl="0" indent="-442913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1900" b="1" dirty="0">
                <a:solidFill>
                  <a:srgbClr val="000066"/>
                </a:solidFill>
                <a:latin typeface="Cambria" pitchFamily="18" charset="0"/>
              </a:rPr>
              <a:t>3. </a:t>
            </a:r>
            <a:r>
              <a:rPr lang="ru-RU" sz="1900" b="1" dirty="0" err="1">
                <a:solidFill>
                  <a:srgbClr val="000066"/>
                </a:solidFill>
                <a:latin typeface="Cambria" pitchFamily="18" charset="0"/>
              </a:rPr>
              <a:t>Васкулиты</a:t>
            </a:r>
            <a:r>
              <a:rPr lang="ru-RU" sz="1900" b="1" dirty="0">
                <a:solidFill>
                  <a:srgbClr val="000066"/>
                </a:solidFill>
                <a:latin typeface="Cambria" pitchFamily="18" charset="0"/>
              </a:rPr>
              <a:t> 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19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    А. Сосудистые (СКВ, узелковый периартериит)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19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    Б. Микроангиопатии (ГУС, ДВС-синдром, ТТП).</a:t>
            </a:r>
          </a:p>
          <a:p>
            <a:pPr marL="442913" lvl="0" indent="-442913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1900" b="1" dirty="0">
                <a:solidFill>
                  <a:srgbClr val="000066"/>
                </a:solidFill>
                <a:latin typeface="Cambria" pitchFamily="18" charset="0"/>
              </a:rPr>
              <a:t>4. Токсические повреждения канальцев (укусы </a:t>
            </a:r>
            <a:r>
              <a:rPr lang="ru-RU" sz="1900" b="1" dirty="0" smtClean="0">
                <a:solidFill>
                  <a:srgbClr val="000066"/>
                </a:solidFill>
                <a:latin typeface="Cambria" pitchFamily="18" charset="0"/>
              </a:rPr>
              <a:t>змей, </a:t>
            </a:r>
            <a:r>
              <a:rPr lang="ru-RU" sz="1900" b="1" dirty="0" err="1" smtClean="0">
                <a:solidFill>
                  <a:srgbClr val="000066"/>
                </a:solidFill>
                <a:latin typeface="Cambria" pitchFamily="18" charset="0"/>
              </a:rPr>
              <a:t>рабдомиолиз</a:t>
            </a:r>
            <a:r>
              <a:rPr lang="ru-RU" sz="1900" b="1" dirty="0">
                <a:solidFill>
                  <a:srgbClr val="000066"/>
                </a:solidFill>
                <a:latin typeface="Cambria" pitchFamily="18" charset="0"/>
              </a:rPr>
              <a:t>, соли тяжелых металлов).</a:t>
            </a:r>
          </a:p>
          <a:p>
            <a:pPr marL="442913" lvl="0" indent="-442913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1900" b="1" dirty="0">
                <a:solidFill>
                  <a:srgbClr val="000066"/>
                </a:solidFill>
                <a:latin typeface="Cambria" pitchFamily="18" charset="0"/>
              </a:rPr>
              <a:t>5. Смешанные.</a:t>
            </a:r>
          </a:p>
        </p:txBody>
      </p:sp>
    </p:spTree>
    <p:extLst>
      <p:ext uri="{BB962C8B-B14F-4D97-AF65-F5344CB8AC3E}">
        <p14:creationId xmlns:p14="http://schemas.microsoft.com/office/powerpoint/2010/main" val="314156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2348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Причины ОПП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9" y="915566"/>
            <a:ext cx="8005367" cy="3644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400" b="1" dirty="0">
                <a:solidFill>
                  <a:srgbClr val="C00000"/>
                </a:solidFill>
                <a:latin typeface="Cambria" pitchFamily="18" charset="0"/>
              </a:rPr>
              <a:t>Постренальные: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1. Уретральные 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2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(клапаны и стриктуры уретры, фимоз)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2. Пузырные 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2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(нейрогенный мочевой пузырь, закупорка сгустком крови)</a:t>
            </a:r>
          </a:p>
          <a:p>
            <a:pPr lvl="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3. Мочеточниковые</a:t>
            </a:r>
          </a:p>
          <a:p>
            <a:pPr marL="609600" lvl="0" indent="-60960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200" b="1" dirty="0">
                <a:solidFill>
                  <a:srgbClr val="000066"/>
                </a:solidFill>
                <a:latin typeface="Cambria" pitchFamily="18" charset="0"/>
              </a:rPr>
              <a:t>	</a:t>
            </a:r>
            <a:r>
              <a:rPr lang="ru-RU" sz="22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А. Внутренние</a:t>
            </a:r>
          </a:p>
          <a:p>
            <a:pPr marL="609600" lvl="0" indent="-609600" algn="just">
              <a:spcBef>
                <a:spcPct val="20000"/>
              </a:spcBef>
              <a:buClr>
                <a:srgbClr val="3891A7"/>
              </a:buClr>
              <a:defRPr/>
            </a:pPr>
            <a:r>
              <a:rPr lang="ru-RU" sz="2200" b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	Б. Наружные</a:t>
            </a:r>
          </a:p>
        </p:txBody>
      </p:sp>
    </p:spTree>
    <p:extLst>
      <p:ext uri="{BB962C8B-B14F-4D97-AF65-F5344CB8AC3E}">
        <p14:creationId xmlns:p14="http://schemas.microsoft.com/office/powerpoint/2010/main" val="2111138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32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Соответствие стадий ОПП и ОПН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228840"/>
              </p:ext>
            </p:extLst>
          </p:nvPr>
        </p:nvGraphicFramePr>
        <p:xfrm>
          <a:off x="1043608" y="1131590"/>
          <a:ext cx="6840760" cy="2948879"/>
        </p:xfrm>
        <a:graphic>
          <a:graphicData uri="http://schemas.openxmlformats.org/drawingml/2006/table">
            <a:tbl>
              <a:tblPr firstRow="1" firstCol="1"/>
              <a:tblGrid>
                <a:gridCol w="2303738"/>
                <a:gridCol w="2163698"/>
                <a:gridCol w="2373324"/>
              </a:tblGrid>
              <a:tr h="8229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222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itchFamily="18" charset="0"/>
                        </a:rPr>
                        <a:t>Стадии ОПП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215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222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itchFamily="18" charset="0"/>
                        </a:rPr>
                        <a:t>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mbria" pitchFamily="18" charset="0"/>
                        </a:rPr>
                        <a:t>преренальная,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mbria" pitchFamily="18" charset="0"/>
                        </a:rPr>
                        <a:t>постренальная,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mbria" pitchFamily="18" charset="0"/>
                        </a:rPr>
                        <a:t>ренальная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7171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222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itchFamily="18" charset="0"/>
                        </a:rPr>
                        <a:t>2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1663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2222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" pitchFamily="18" charset="0"/>
                        </a:rPr>
                        <a:t>3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mbria" pitchFamily="18" charset="0"/>
                        </a:rPr>
                        <a:t>=  ОПН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mbria" pitchFamily="18" charset="0"/>
                        </a:rPr>
                        <a:t>ренальная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475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024" y="5147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Фазы и клиника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490170"/>
              </p:ext>
            </p:extLst>
          </p:nvPr>
        </p:nvGraphicFramePr>
        <p:xfrm>
          <a:off x="179512" y="749300"/>
          <a:ext cx="8712968" cy="4165600"/>
        </p:xfrm>
        <a:graphic>
          <a:graphicData uri="http://schemas.openxmlformats.org/drawingml/2006/table">
            <a:tbl>
              <a:tblPr firstRow="1" bandRow="1"/>
              <a:tblGrid>
                <a:gridCol w="1656184"/>
                <a:gridCol w="5400600"/>
                <a:gridCol w="1656184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Фазы</a:t>
                      </a:r>
                      <a:endParaRPr lang="ru-RU" sz="1800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Клиника</a:t>
                      </a:r>
                      <a:endParaRPr lang="ru-RU" sz="1800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0" lang="ru-RU" sz="17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Cambria" pitchFamily="18" charset="0"/>
                        </a:rPr>
                        <a:t>Длительность</a:t>
                      </a:r>
                      <a:endParaRPr lang="ru-RU" sz="1700" b="1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Cambria" pitchFamily="18" charset="0"/>
                        </a:rPr>
                        <a:t>Начальная</a:t>
                      </a:r>
                      <a:r>
                        <a:rPr lang="ru-RU" sz="1500" baseline="0" dirty="0" smtClean="0">
                          <a:latin typeface="Cambria" pitchFamily="18" charset="0"/>
                        </a:rPr>
                        <a:t> (шоковая)</a:t>
                      </a:r>
                      <a:endParaRPr lang="ru-RU" sz="15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500" dirty="0" smtClean="0">
                          <a:latin typeface="Cambria" pitchFamily="18" charset="0"/>
                        </a:rPr>
                        <a:t>Симптомы основного заболевания, приведшего к ОПП: кровопотеря, шок, ожоги, дегидратация</a:t>
                      </a:r>
                      <a:r>
                        <a:rPr lang="ru-RU" sz="1500" baseline="0" dirty="0" smtClean="0">
                          <a:latin typeface="Cambria" pitchFamily="18" charset="0"/>
                        </a:rPr>
                        <a:t> и др.</a:t>
                      </a:r>
                      <a:endParaRPr lang="ru-RU" sz="15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Часы-дни</a:t>
                      </a:r>
                      <a:endParaRPr lang="ru-RU" sz="15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Cambria" pitchFamily="18" charset="0"/>
                        </a:rPr>
                        <a:t>Олиго</a:t>
                      </a:r>
                      <a:br>
                        <a:rPr lang="ru-RU" sz="1500" dirty="0" smtClean="0">
                          <a:latin typeface="Cambria" pitchFamily="18" charset="0"/>
                        </a:rPr>
                      </a:br>
                      <a:r>
                        <a:rPr lang="ru-RU" sz="1500" dirty="0" smtClean="0">
                          <a:latin typeface="Cambria" pitchFamily="18" charset="0"/>
                        </a:rPr>
                        <a:t>(</a:t>
                      </a:r>
                      <a:r>
                        <a:rPr lang="ru-RU" sz="1500" dirty="0" err="1" smtClean="0">
                          <a:latin typeface="Cambria" pitchFamily="18" charset="0"/>
                        </a:rPr>
                        <a:t>анурическая</a:t>
                      </a:r>
                      <a:r>
                        <a:rPr lang="ru-RU" sz="1500" dirty="0" smtClean="0">
                          <a:latin typeface="Cambria" pitchFamily="18" charset="0"/>
                        </a:rPr>
                        <a:t>)</a:t>
                      </a:r>
                      <a:r>
                        <a:rPr lang="ru-RU" sz="1500" baseline="0" dirty="0" smtClean="0">
                          <a:latin typeface="Cambria" pitchFamily="18" charset="0"/>
                        </a:rPr>
                        <a:t> </a:t>
                      </a:r>
                      <a:endParaRPr lang="ru-RU" sz="15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just"/>
                      <a:r>
                        <a:rPr lang="ru-RU" sz="1500" dirty="0" smtClean="0">
                          <a:latin typeface="Cambria" pitchFamily="18" charset="0"/>
                        </a:rPr>
                        <a:t>Уремическая интоксикация</a:t>
                      </a:r>
                      <a:r>
                        <a:rPr lang="ru-RU" sz="1500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400" baseline="0" dirty="0" smtClean="0">
                          <a:latin typeface="Cambria" pitchFamily="18" charset="0"/>
                        </a:rPr>
                        <a:t>(слабость, вялость, снижение аппетита, тошнота, рвота, диарея), </a:t>
                      </a:r>
                      <a:r>
                        <a:rPr lang="ru-RU" sz="140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500" dirty="0" err="1" smtClean="0">
                          <a:latin typeface="Cambria" pitchFamily="18" charset="0"/>
                        </a:rPr>
                        <a:t>гипергидратация</a:t>
                      </a:r>
                      <a:r>
                        <a:rPr lang="ru-RU" sz="1500" dirty="0" smtClean="0">
                          <a:latin typeface="Cambria" pitchFamily="18" charset="0"/>
                        </a:rPr>
                        <a:t> на фоне снижения диуреза </a:t>
                      </a:r>
                      <a:r>
                        <a:rPr lang="ru-RU" sz="1400" dirty="0" smtClean="0">
                          <a:latin typeface="Cambria" pitchFamily="18" charset="0"/>
                        </a:rPr>
                        <a:t>(периферические отеки, отек легких, головного мозга),</a:t>
                      </a:r>
                      <a:r>
                        <a:rPr lang="ru-RU" sz="1400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sz="1500" baseline="0" dirty="0" smtClean="0">
                          <a:latin typeface="Cambria" pitchFamily="18" charset="0"/>
                        </a:rPr>
                        <a:t>электролитные нарушения </a:t>
                      </a:r>
                      <a:r>
                        <a:rPr lang="ru-RU" sz="1400" baseline="0" dirty="0" smtClean="0">
                          <a:latin typeface="Cambria" pitchFamily="18" charset="0"/>
                        </a:rPr>
                        <a:t>(гиперкалиемия, </a:t>
                      </a:r>
                      <a:r>
                        <a:rPr lang="ru-RU" sz="1400" baseline="0" dirty="0" err="1" smtClean="0">
                          <a:latin typeface="Cambria" pitchFamily="18" charset="0"/>
                        </a:rPr>
                        <a:t>гипонатриемия</a:t>
                      </a:r>
                      <a:r>
                        <a:rPr lang="ru-RU" sz="1400" baseline="0" dirty="0" smtClean="0">
                          <a:latin typeface="Cambria" pitchFamily="18" charset="0"/>
                        </a:rPr>
                        <a:t>)</a:t>
                      </a:r>
                      <a:r>
                        <a:rPr lang="ru-RU" sz="1500" baseline="0" dirty="0" smtClean="0">
                          <a:latin typeface="Cambria" pitchFamily="18" charset="0"/>
                        </a:rPr>
                        <a:t>, артериальная гипертензия, метаболический ацидоз</a:t>
                      </a:r>
                      <a:endParaRPr lang="ru-RU" sz="1500" dirty="0" smtClean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8-16 дней и дольше (в зависимости от причины ОПП и необходимости в диализе)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Cambria" pitchFamily="18" charset="0"/>
                        </a:rPr>
                        <a:t>Восстановления диуреза (</a:t>
                      </a:r>
                      <a:r>
                        <a:rPr lang="ru-RU" sz="1500" dirty="0" err="1" smtClean="0">
                          <a:latin typeface="Cambria" pitchFamily="18" charset="0"/>
                        </a:rPr>
                        <a:t>полиурическая</a:t>
                      </a:r>
                      <a:r>
                        <a:rPr lang="ru-RU" sz="1500" dirty="0" smtClean="0">
                          <a:latin typeface="Cambria" pitchFamily="18" charset="0"/>
                        </a:rPr>
                        <a:t>)</a:t>
                      </a:r>
                      <a:endParaRPr lang="ru-RU" sz="15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Могут отмечаться электролитные нарушения на фоне высоких их потерь с мочой, требуется профилактика инфекционных осложнений</a:t>
                      </a:r>
                      <a:endParaRPr kumimoji="0" lang="ru-RU" sz="15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7-14 дней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Text" lastClr="000000">
                        <a:tint val="20000"/>
                      </a:sys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500" dirty="0" smtClean="0">
                          <a:latin typeface="Cambria" pitchFamily="18" charset="0"/>
                        </a:rPr>
                        <a:t>Исхода</a:t>
                      </a:r>
                      <a:endParaRPr lang="ru-RU" sz="1500" dirty="0">
                        <a:latin typeface="Cambria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диагностируется через 3 месяца после дебюта ОПП;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могут сохраняются остаточные изменения в виде АГ, нарушений КОС, протеинурии или гематурии;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в некоторых случаях переходит в ХБП и терминальную ХПН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От нескольких месяцев до 1 года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758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9502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Дифференциальная диагностика 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ренального </a:t>
            </a:r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и 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преренального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4" name="Picture 2" descr="http://konspekta.net/doclecturenet/baza2/285392623039.files/image18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822669"/>
            <a:ext cx="3069829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839" y="1587975"/>
            <a:ext cx="5824607" cy="24239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039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140" y="8153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Маркеры острого почечного повреждения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41" y="699543"/>
            <a:ext cx="7010025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35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407" y="5147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Значимость NGAL в диагностике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 bwMode="auto">
          <a:xfrm>
            <a:off x="754595" y="771550"/>
            <a:ext cx="7848600" cy="3888431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000" b="1" i="1" dirty="0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NGAL</a:t>
            </a:r>
            <a:r>
              <a:rPr lang="ru-RU" sz="2000" dirty="0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2000" dirty="0" smtClean="0">
                <a:latin typeface="Cambria" pitchFamily="18" charset="0"/>
                <a:cs typeface="Arial" pitchFamily="34" charset="0"/>
              </a:rPr>
              <a:t>– нейтрофильный желатиназа-ассоциированный липокалин / липокалин 2 – ранний маркер ОПП</a:t>
            </a:r>
          </a:p>
          <a:p>
            <a:pPr marL="5715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>
                <a:latin typeface="Cambria" pitchFamily="18" charset="0"/>
                <a:cs typeface="Arial" pitchFamily="34" charset="0"/>
              </a:rPr>
              <a:t>В норме </a:t>
            </a:r>
            <a:r>
              <a:rPr lang="en-US" sz="2000" dirty="0" smtClean="0">
                <a:latin typeface="Cambria" pitchFamily="18" charset="0"/>
                <a:cs typeface="Arial" pitchFamily="34" charset="0"/>
              </a:rPr>
              <a:t>NGAL</a:t>
            </a:r>
            <a:r>
              <a:rPr lang="ru-RU" sz="2000" dirty="0" smtClean="0">
                <a:latin typeface="Cambria" pitchFamily="18" charset="0"/>
                <a:cs typeface="Arial" pitchFamily="34" charset="0"/>
              </a:rPr>
              <a:t> стимулирует дифференцировку и структурную реорганизацию эпителиальных клеток почечных канальцев;</a:t>
            </a:r>
          </a:p>
          <a:p>
            <a:pPr marL="571500" indent="-45720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dirty="0" smtClean="0">
                <a:latin typeface="Cambria" pitchFamily="18" charset="0"/>
                <a:cs typeface="Arial" pitchFamily="34" charset="0"/>
              </a:rPr>
              <a:t>При ОПП: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latin typeface="Cambria" pitchFamily="18" charset="0"/>
                <a:cs typeface="Arial" pitchFamily="34" charset="0"/>
              </a:rPr>
              <a:t>В плазме повышаются уровни </a:t>
            </a:r>
            <a:r>
              <a:rPr lang="en-US" sz="1800" dirty="0" smtClean="0">
                <a:latin typeface="Cambria" pitchFamily="18" charset="0"/>
                <a:cs typeface="Arial" pitchFamily="34" charset="0"/>
              </a:rPr>
              <a:t>NGAL</a:t>
            </a:r>
            <a:r>
              <a:rPr lang="ru-RU" sz="1800" dirty="0" smtClean="0">
                <a:latin typeface="Cambria" pitchFamily="18" charset="0"/>
                <a:cs typeface="Arial" pitchFamily="34" charset="0"/>
              </a:rPr>
              <a:t>, синтезированного вне почек;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latin typeface="Cambria" pitchFamily="18" charset="0"/>
                <a:cs typeface="Arial" pitchFamily="34" charset="0"/>
              </a:rPr>
              <a:t>Плазменный </a:t>
            </a:r>
            <a:r>
              <a:rPr lang="en-US" sz="1800" dirty="0" smtClean="0">
                <a:latin typeface="Cambria" pitchFamily="18" charset="0"/>
                <a:cs typeface="Arial" pitchFamily="34" charset="0"/>
              </a:rPr>
              <a:t>NGAL </a:t>
            </a:r>
            <a:r>
              <a:rPr lang="ru-RU" sz="1800" dirty="0" smtClean="0">
                <a:latin typeface="Cambria" pitchFamily="18" charset="0"/>
                <a:cs typeface="Arial" pitchFamily="34" charset="0"/>
              </a:rPr>
              <a:t>поступает в почки и реабсорбируется в проксимальных канальцах, его функция – ограничение и / или уменьшение тяжести повреждения в проксимальных канальцах;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latin typeface="Cambria" pitchFamily="18" charset="0"/>
                <a:cs typeface="Arial" pitchFamily="34" charset="0"/>
              </a:rPr>
              <a:t>В почках в течение нескольких часов после их повреждения, происходит локальный массовый синтез </a:t>
            </a:r>
            <a:r>
              <a:rPr lang="en-US" sz="1800" dirty="0" smtClean="0">
                <a:latin typeface="Cambria" pitchFamily="18" charset="0"/>
                <a:cs typeface="Arial" pitchFamily="34" charset="0"/>
              </a:rPr>
              <a:t>NGAL</a:t>
            </a:r>
            <a:endParaRPr lang="ru-RU" sz="1800" dirty="0">
              <a:latin typeface="Cambria" pitchFamily="18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491630"/>
            <a:ext cx="5760640" cy="23083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114300" lvl="0" algn="ctr">
              <a:spcBef>
                <a:spcPct val="20000"/>
              </a:spcBef>
              <a:defRPr/>
            </a:pPr>
            <a:r>
              <a:rPr lang="ru-RU" sz="2400" b="1" dirty="0" smtClean="0">
                <a:latin typeface="Cambria" pitchFamily="18" charset="0"/>
                <a:cs typeface="Arial" pitchFamily="34" charset="0"/>
              </a:rPr>
              <a:t>Через </a:t>
            </a:r>
            <a:r>
              <a:rPr lang="ru-RU" sz="2400" b="1" u="sng" dirty="0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2 часа </a:t>
            </a:r>
            <a:r>
              <a:rPr lang="ru-RU" sz="2400" b="1" dirty="0" smtClean="0">
                <a:latin typeface="Cambria" pitchFamily="18" charset="0"/>
                <a:cs typeface="Arial" pitchFamily="34" charset="0"/>
              </a:rPr>
              <a:t>после острого почечного повреждения </a:t>
            </a:r>
            <a:r>
              <a:rPr lang="en-US" sz="2400" b="1" dirty="0" smtClean="0">
                <a:latin typeface="Cambria" pitchFamily="18" charset="0"/>
                <a:cs typeface="Arial" pitchFamily="34" charset="0"/>
              </a:rPr>
              <a:t>NGAL</a:t>
            </a:r>
            <a:r>
              <a:rPr lang="ru-RU" sz="2400" b="1" dirty="0" smtClean="0">
                <a:latin typeface="Cambria" pitchFamily="18" charset="0"/>
                <a:cs typeface="Arial" pitchFamily="34" charset="0"/>
              </a:rPr>
              <a:t> повышается</a:t>
            </a:r>
            <a:r>
              <a:rPr lang="ru-RU" sz="2400" b="1" dirty="0">
                <a:latin typeface="Cambria" pitchFamily="18" charset="0"/>
                <a:cs typeface="Arial" pitchFamily="34" charset="0"/>
              </a:rPr>
              <a:t>:</a:t>
            </a:r>
          </a:p>
          <a:p>
            <a:pPr marL="114300" lvl="0">
              <a:spcBef>
                <a:spcPct val="20000"/>
              </a:spcBef>
              <a:defRPr/>
            </a:pPr>
            <a:endParaRPr lang="ru-RU" sz="1200" dirty="0">
              <a:latin typeface="Cambria" pitchFamily="18" charset="0"/>
              <a:cs typeface="Arial" pitchFamily="34" charset="0"/>
            </a:endParaRPr>
          </a:p>
          <a:p>
            <a:pPr marL="4572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в сыворотке </a:t>
            </a:r>
            <a:r>
              <a:rPr lang="ru-RU" sz="2400" b="1" dirty="0">
                <a:latin typeface="Cambria" pitchFamily="18" charset="0"/>
                <a:cs typeface="Arial" pitchFamily="34" charset="0"/>
              </a:rPr>
              <a:t>– в 7-16 раз (</a:t>
            </a:r>
            <a:r>
              <a:rPr lang="en-US" sz="2400" b="1" dirty="0" err="1">
                <a:latin typeface="Cambria" pitchFamily="18" charset="0"/>
                <a:cs typeface="Arial" pitchFamily="34" charset="0"/>
              </a:rPr>
              <a:t>sNGAL</a:t>
            </a:r>
            <a:r>
              <a:rPr lang="en-US" sz="2400" b="1" dirty="0">
                <a:latin typeface="Cambria" pitchFamily="18" charset="0"/>
                <a:cs typeface="Arial" pitchFamily="34" charset="0"/>
              </a:rPr>
              <a:t>)</a:t>
            </a:r>
          </a:p>
          <a:p>
            <a:pPr marL="4572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ru-RU" sz="2400" b="1" dirty="0">
                <a:solidFill>
                  <a:srgbClr val="FFC000"/>
                </a:solidFill>
                <a:latin typeface="Cambria" pitchFamily="18" charset="0"/>
                <a:cs typeface="Arial" pitchFamily="34" charset="0"/>
              </a:rPr>
              <a:t>в моче </a:t>
            </a:r>
            <a:r>
              <a:rPr lang="ru-RU" sz="2400" b="1" dirty="0">
                <a:latin typeface="Cambria" pitchFamily="18" charset="0"/>
                <a:cs typeface="Arial" pitchFamily="34" charset="0"/>
              </a:rPr>
              <a:t>– в </a:t>
            </a:r>
            <a:r>
              <a:rPr lang="ru-RU" sz="2400" b="1" dirty="0" smtClean="0">
                <a:latin typeface="Cambria" pitchFamily="18" charset="0"/>
                <a:cs typeface="Arial" pitchFamily="34" charset="0"/>
              </a:rPr>
              <a:t>25 – </a:t>
            </a:r>
            <a:r>
              <a:rPr lang="ru-RU" sz="2400" b="1" dirty="0">
                <a:latin typeface="Cambria" pitchFamily="18" charset="0"/>
                <a:cs typeface="Arial" pitchFamily="34" charset="0"/>
              </a:rPr>
              <a:t>1000 раз (</a:t>
            </a:r>
            <a:r>
              <a:rPr lang="en-US" sz="2400" b="1" dirty="0">
                <a:latin typeface="Cambria" pitchFamily="18" charset="0"/>
                <a:cs typeface="Arial" pitchFamily="34" charset="0"/>
              </a:rPr>
              <a:t>uNGAL)</a:t>
            </a:r>
            <a:r>
              <a:rPr lang="ru-RU" sz="2400" b="1" dirty="0">
                <a:latin typeface="Cambria" pitchFamily="18" charset="0"/>
                <a:cs typeface="Arial" pitchFamily="34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60059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47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М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аркер </a:t>
            </a:r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СКФ 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и ОПП – цистатин </a:t>
            </a:r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С</a:t>
            </a: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683568" y="699542"/>
            <a:ext cx="8064500" cy="4247317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Цистатин С</a:t>
            </a:r>
            <a:r>
              <a:rPr lang="ru-RU" b="1" i="1" dirty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не является непосредственно маркером паренхиматозного повреждения, </a:t>
            </a:r>
            <a:r>
              <a:rPr lang="ru-RU" u="sng" dirty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а отражает изменения скорости клубочковой фильтрации</a:t>
            </a:r>
            <a:r>
              <a:rPr lang="ru-RU" dirty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. </a:t>
            </a:r>
            <a:r>
              <a:rPr lang="ru-RU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Является самым </a:t>
            </a:r>
            <a:r>
              <a:rPr lang="ru-RU" dirty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точным эндогенным маркером скорости клубочковой фильтрации (СКФ). </a:t>
            </a:r>
            <a:endParaRPr lang="ru-RU" dirty="0" smtClean="0">
              <a:solidFill>
                <a:srgbClr val="000000"/>
              </a:solidFill>
              <a:latin typeface="Cambria" pitchFamily="18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Белок семейства </a:t>
            </a:r>
            <a:r>
              <a:rPr lang="ru-RU" dirty="0" err="1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цистатинов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 (13 </a:t>
            </a:r>
            <a:r>
              <a:rPr lang="ru-RU" dirty="0" err="1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кДа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);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Синтезируется </a:t>
            </a:r>
            <a:r>
              <a:rPr lang="ru-RU" b="1" i="1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всеми</a:t>
            </a:r>
            <a:r>
              <a:rPr lang="ru-RU" i="1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ядросодержащими клетками с постоянной скоростью;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Свободно фильтруется в клубочках;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Канальцами 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НЕ</a:t>
            </a:r>
            <a:r>
              <a:rPr lang="ru-RU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секретируется;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Имеет 100</a:t>
            </a:r>
            <a:r>
              <a:rPr lang="en-US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% 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клиренс (полностью фильтруется в почках) </a:t>
            </a:r>
          </a:p>
          <a:p>
            <a:pPr>
              <a:defRPr/>
            </a:pPr>
            <a:endParaRPr lang="ru-RU" sz="1100" dirty="0">
              <a:solidFill>
                <a:prstClr val="black"/>
              </a:solidFill>
              <a:latin typeface="Cambria" pitchFamily="18" charset="0"/>
              <a:cs typeface="Arial" pitchFamily="34" charset="0"/>
            </a:endParaRPr>
          </a:p>
          <a:p>
            <a:pPr>
              <a:defRPr/>
            </a:pPr>
            <a:r>
              <a:rPr lang="ru-RU" b="1" i="1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Уровень в плазме и моче практически не зависит: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от мышечной массы;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возраста;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пола </a:t>
            </a:r>
          </a:p>
        </p:txBody>
      </p:sp>
    </p:spTree>
    <p:extLst>
      <p:ext uri="{BB962C8B-B14F-4D97-AF65-F5344CB8AC3E}">
        <p14:creationId xmlns:p14="http://schemas.microsoft.com/office/powerpoint/2010/main" val="155618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836" y="2484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Новый маркер ОПП – </a:t>
            </a:r>
            <a:r>
              <a:rPr lang="ru-RU" sz="3200" dirty="0" err="1" smtClean="0">
                <a:solidFill>
                  <a:schemeClr val="tx1"/>
                </a:solidFill>
                <a:latin typeface="Cambria" pitchFamily="18" charset="0"/>
              </a:rPr>
              <a:t>проэнкефалин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 (</a:t>
            </a:r>
            <a:r>
              <a:rPr lang="en-US" sz="3200" dirty="0" smtClean="0">
                <a:solidFill>
                  <a:schemeClr val="tx1"/>
                </a:solidFill>
                <a:latin typeface="Cambria" pitchFamily="18" charset="0"/>
              </a:rPr>
              <a:t>PENK)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4" name="Прямоугольник 4"/>
          <p:cNvSpPr>
            <a:spLocks noChangeArrowheads="1"/>
          </p:cNvSpPr>
          <p:nvPr/>
        </p:nvSpPr>
        <p:spPr bwMode="auto">
          <a:xfrm>
            <a:off x="395536" y="733392"/>
            <a:ext cx="4896544" cy="3539430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b="1" i="1" dirty="0" err="1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Проэнкефалин</a:t>
            </a:r>
            <a:r>
              <a:rPr lang="en-US" sz="1600" b="1" i="1" dirty="0" smtClean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 (PENK)</a:t>
            </a:r>
            <a:r>
              <a:rPr lang="ru-RU" sz="1600" b="1" i="1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является эндогенным </a:t>
            </a:r>
            <a:r>
              <a:rPr lang="ru-RU" sz="1600" dirty="0" err="1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мономерным</a:t>
            </a:r>
            <a:r>
              <a:rPr lang="ru-RU" sz="1600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 пептидом. </a:t>
            </a:r>
            <a:r>
              <a:rPr lang="ru-RU" sz="1600" dirty="0" err="1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Энкефалины</a:t>
            </a:r>
            <a:r>
              <a:rPr lang="ru-RU" sz="1600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 синтезируются в ЦНС, почках, мышцах, легких, кишечнике, сердце</a:t>
            </a:r>
            <a:r>
              <a:rPr lang="en-US" sz="1600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и связываются </a:t>
            </a:r>
            <a:r>
              <a:rPr lang="ru-RU" sz="1600" dirty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с </a:t>
            </a:r>
            <a:r>
              <a:rPr lang="ru-RU" sz="1600" dirty="0" err="1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опиодными</a:t>
            </a:r>
            <a:r>
              <a:rPr lang="ru-RU" sz="1600" dirty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рецепторами. </a:t>
            </a:r>
            <a:r>
              <a:rPr lang="ru-RU" sz="1600" dirty="0" err="1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Энкефалины</a:t>
            </a:r>
            <a:r>
              <a:rPr lang="ru-RU" sz="1600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 участвуют в регуляции функции почек, поскольку плотность </a:t>
            </a:r>
            <a:r>
              <a:rPr lang="ru-RU" sz="1600" dirty="0" err="1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опиодных</a:t>
            </a:r>
            <a:r>
              <a:rPr lang="ru-RU" sz="1600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 рецепторов в них наибольшая.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Небольшой молекулярный размер (4,5кДа), 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не 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связывается 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с белками плазмы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;</a:t>
            </a:r>
            <a:endParaRPr lang="ru-RU" sz="1400" dirty="0">
              <a:solidFill>
                <a:prstClr val="black"/>
              </a:solidFill>
              <a:latin typeface="Cambria" pitchFamily="18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Постоянная эндогенная продукция вне зависимости от воспаления и других внепочечных факторов; </a:t>
            </a:r>
            <a:endParaRPr lang="ru-RU" sz="1400" dirty="0">
              <a:solidFill>
                <a:prstClr val="black"/>
              </a:solidFill>
              <a:latin typeface="Cambria" pitchFamily="18" charset="0"/>
              <a:cs typeface="Arial" pitchFamily="34" charset="0"/>
            </a:endParaRP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Свободно фильтруется в клубочках;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Канальцами </a:t>
            </a:r>
            <a:r>
              <a:rPr lang="ru-RU" sz="1400" b="1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НЕ</a:t>
            </a:r>
            <a:r>
              <a:rPr lang="ru-RU" sz="1400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Arial" pitchFamily="34" charset="0"/>
              </a:rPr>
              <a:t>реабсорбируется и </a:t>
            </a:r>
            <a:r>
              <a:rPr lang="ru-RU" sz="1400" b="1" dirty="0">
                <a:solidFill>
                  <a:srgbClr val="C00000"/>
                </a:solidFill>
                <a:latin typeface="Cambria" pitchFamily="18" charset="0"/>
                <a:cs typeface="Arial" pitchFamily="34" charset="0"/>
              </a:rPr>
              <a:t>НЕ</a:t>
            </a:r>
            <a:r>
              <a:rPr lang="ru-RU" sz="1400" dirty="0" smtClean="0">
                <a:solidFill>
                  <a:schemeClr val="tx1"/>
                </a:solidFill>
                <a:latin typeface="Cambria" pitchFamily="18" charset="0"/>
                <a:cs typeface="Arial" pitchFamily="34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секретируется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;</a:t>
            </a:r>
          </a:p>
          <a:p>
            <a:pPr marL="285750" indent="-285750">
              <a:buFont typeface="Arial" pitchFamily="34" charset="0"/>
              <a:buChar char="•"/>
              <a:defRPr/>
            </a:pPr>
            <a:r>
              <a:rPr lang="ru-RU" sz="1400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Имеет 100</a:t>
            </a:r>
            <a:r>
              <a:rPr lang="en-US" sz="1400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% 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клиренс (полностью фильтруется в почках)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371641"/>
            <a:ext cx="48450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rgbClr val="191919"/>
                </a:solidFill>
                <a:latin typeface="Cambria" pitchFamily="18" charset="0"/>
              </a:rPr>
              <a:t>Hartman </a:t>
            </a:r>
            <a:r>
              <a:rPr lang="en-US" sz="1200" i="1" dirty="0" smtClean="0">
                <a:solidFill>
                  <a:srgbClr val="191919"/>
                </a:solidFill>
                <a:latin typeface="Cambria" pitchFamily="18" charset="0"/>
              </a:rPr>
              <a:t>S.J.F. et al. </a:t>
            </a:r>
            <a:r>
              <a:rPr lang="en-US" sz="1200" i="1" dirty="0" err="1">
                <a:solidFill>
                  <a:srgbClr val="191919"/>
                </a:solidFill>
                <a:latin typeface="Cambria" pitchFamily="18" charset="0"/>
              </a:rPr>
              <a:t>Proenkephalin</a:t>
            </a:r>
            <a:r>
              <a:rPr lang="en-US" sz="1200" i="1" dirty="0">
                <a:solidFill>
                  <a:srgbClr val="191919"/>
                </a:solidFill>
                <a:latin typeface="Cambria" pitchFamily="18" charset="0"/>
              </a:rPr>
              <a:t> as a new biomarker for pediatric acute kidney injury - reference values and performance in children under one year of age. </a:t>
            </a:r>
            <a:r>
              <a:rPr lang="en-US" sz="1200" i="1" dirty="0" err="1" smtClean="0">
                <a:solidFill>
                  <a:srgbClr val="191919"/>
                </a:solidFill>
                <a:latin typeface="Cambria" pitchFamily="18" charset="0"/>
              </a:rPr>
              <a:t>Clin</a:t>
            </a:r>
            <a:r>
              <a:rPr lang="en-US" sz="1200" i="1" dirty="0" smtClean="0">
                <a:solidFill>
                  <a:srgbClr val="191919"/>
                </a:solidFill>
                <a:latin typeface="Cambria" pitchFamily="18" charset="0"/>
              </a:rPr>
              <a:t>. Chem. Lab. </a:t>
            </a:r>
            <a:r>
              <a:rPr lang="en-US" sz="1200" i="1" dirty="0">
                <a:solidFill>
                  <a:srgbClr val="191919"/>
                </a:solidFill>
                <a:latin typeface="Cambria" pitchFamily="18" charset="0"/>
              </a:rPr>
              <a:t>Med. </a:t>
            </a:r>
            <a:r>
              <a:rPr lang="en-US" sz="1200" i="1" dirty="0" smtClean="0">
                <a:solidFill>
                  <a:srgbClr val="191919"/>
                </a:solidFill>
                <a:latin typeface="Cambria" pitchFamily="18" charset="0"/>
              </a:rPr>
              <a:t>2020; 58(11): 1911-1919</a:t>
            </a:r>
            <a:endParaRPr lang="ru-RU" sz="1200" i="1" dirty="0">
              <a:latin typeface="Cambr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771550"/>
            <a:ext cx="3007302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95" y="2859782"/>
            <a:ext cx="2880319" cy="2147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2287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«Слепая» зона креатинина 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 </a:t>
            </a:r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ОПП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71550"/>
            <a:ext cx="6921500" cy="4248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76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47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Cambria" pitchFamily="18" charset="0"/>
              </a:rPr>
              <a:t>Актуальность проблемы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88" y="676533"/>
            <a:ext cx="4104456" cy="23996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50" y="3219822"/>
            <a:ext cx="2630108" cy="1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39" y="676534"/>
            <a:ext cx="3826725" cy="2399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3" y="3219822"/>
            <a:ext cx="2992105" cy="1637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3219822"/>
            <a:ext cx="2892589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948264" y="4371950"/>
            <a:ext cx="1512168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45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% (30/66)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576" y="1347614"/>
            <a:ext cx="737176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lvl="0" algn="ctr"/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</a:rPr>
              <a:t>4,7 случая ОПП, 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требующего диализной терапии, </a:t>
            </a:r>
            <a:r>
              <a:rPr lang="ru-RU" sz="3200" b="1" kern="0" dirty="0">
                <a:solidFill>
                  <a:srgbClr val="C00000"/>
                </a:solidFill>
                <a:latin typeface="Cambria" pitchFamily="18" charset="0"/>
              </a:rPr>
              <a:t>на 100 000 </a:t>
            </a:r>
            <a:r>
              <a:rPr lang="ru-RU" sz="3200" b="1" kern="0" dirty="0" smtClean="0">
                <a:solidFill>
                  <a:srgbClr val="C00000"/>
                </a:solidFill>
                <a:latin typeface="Cambria" pitchFamily="18" charset="0"/>
              </a:rPr>
              <a:t>детского населения </a:t>
            </a:r>
            <a:r>
              <a:rPr kumimoji="0" lang="ru-RU" sz="32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в  2018 году в РБ</a:t>
            </a:r>
            <a:endParaRPr kumimoji="0" lang="ru-RU" sz="32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938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Динамика ренальных маркеров при ОПП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15568"/>
            <a:ext cx="7315200" cy="383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918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96" y="0"/>
            <a:ext cx="8928992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Дифференциальная диагностика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4558535"/>
              </p:ext>
            </p:extLst>
          </p:nvPr>
        </p:nvGraphicFramePr>
        <p:xfrm>
          <a:off x="611561" y="915566"/>
          <a:ext cx="7992887" cy="2834640"/>
        </p:xfrm>
        <a:graphic>
          <a:graphicData uri="http://schemas.openxmlformats.org/drawingml/2006/table">
            <a:tbl>
              <a:tblPr firstRow="1" bandRow="1"/>
              <a:tblGrid>
                <a:gridCol w="2714628"/>
                <a:gridCol w="1903849"/>
                <a:gridCol w="1468372"/>
                <a:gridCol w="1906038"/>
              </a:tblGrid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Показатели</a:t>
                      </a:r>
                      <a:endParaRPr lang="ru-RU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Преренальное ОПП</a:t>
                      </a:r>
                      <a:endParaRPr lang="ru-RU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Ренальное ОПП</a:t>
                      </a:r>
                      <a:endParaRPr lang="ru-RU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  <a:latin typeface="Cambria" pitchFamily="18" charset="0"/>
                        </a:rPr>
                        <a:t>Преренальное / ренальное ОПП</a:t>
                      </a:r>
                      <a:endParaRPr lang="ru-RU" dirty="0">
                        <a:solidFill>
                          <a:schemeClr val="bg1"/>
                        </a:solidFill>
                        <a:latin typeface="Cambria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Относительная</a:t>
                      </a:r>
                      <a:r>
                        <a:rPr lang="ru-RU" baseline="0" dirty="0" smtClean="0">
                          <a:latin typeface="Cambria" pitchFamily="18" charset="0"/>
                        </a:rPr>
                        <a:t> плотность мочи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&gt; 1018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&lt; 1010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3200" b="1" dirty="0" smtClean="0">
                          <a:solidFill>
                            <a:srgbClr val="C00000"/>
                          </a:solidFill>
                          <a:latin typeface="Cambria" pitchFamily="18" charset="0"/>
                        </a:rPr>
                        <a:t>NGAL</a:t>
                      </a:r>
                      <a:endParaRPr lang="ru-RU" sz="3200" b="1" dirty="0">
                        <a:solidFill>
                          <a:srgbClr val="C00000"/>
                        </a:solidFill>
                        <a:latin typeface="Cambria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Концентрация </a:t>
                      </a:r>
                      <a:r>
                        <a:rPr lang="en-US" dirty="0" smtClean="0">
                          <a:latin typeface="Cambria" pitchFamily="18" charset="0"/>
                        </a:rPr>
                        <a:t>Na</a:t>
                      </a:r>
                      <a:r>
                        <a:rPr lang="en-US" baseline="0" dirty="0" smtClean="0">
                          <a:latin typeface="Cambria" pitchFamily="18" charset="0"/>
                        </a:rPr>
                        <a:t> </a:t>
                      </a:r>
                      <a:r>
                        <a:rPr lang="ru-RU" baseline="0" dirty="0" smtClean="0">
                          <a:latin typeface="Cambria" pitchFamily="18" charset="0"/>
                        </a:rPr>
                        <a:t>в моче, ммоль/л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&lt; 10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&gt; 10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Фракционная экскреция </a:t>
                      </a:r>
                      <a:r>
                        <a:rPr lang="en-US" dirty="0" smtClean="0">
                          <a:latin typeface="Cambria" pitchFamily="18" charset="0"/>
                        </a:rPr>
                        <a:t>Na,</a:t>
                      </a:r>
                      <a:r>
                        <a:rPr lang="en-US" baseline="0" dirty="0" smtClean="0">
                          <a:latin typeface="Cambria" pitchFamily="18" charset="0"/>
                        </a:rPr>
                        <a:t> %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&lt; </a:t>
                      </a:r>
                      <a:r>
                        <a:rPr lang="en-US" dirty="0" smtClean="0">
                          <a:latin typeface="Cambria" pitchFamily="18" charset="0"/>
                        </a:rPr>
                        <a:t>1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&gt; </a:t>
                      </a:r>
                      <a:r>
                        <a:rPr lang="en-US" dirty="0" smtClean="0">
                          <a:latin typeface="Cambria" pitchFamily="18" charset="0"/>
                        </a:rPr>
                        <a:t>1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Левая фигурная скобка 4"/>
          <p:cNvSpPr/>
          <p:nvPr/>
        </p:nvSpPr>
        <p:spPr>
          <a:xfrm rot="16200000">
            <a:off x="3418800" y="916640"/>
            <a:ext cx="432048" cy="6046521"/>
          </a:xfrm>
          <a:prstGeom prst="leftBrace">
            <a:avLst>
              <a:gd name="adj1" fmla="val 0"/>
              <a:gd name="adj2" fmla="val 48694"/>
            </a:avLst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Левая фигурная скобка 5"/>
          <p:cNvSpPr/>
          <p:nvPr/>
        </p:nvSpPr>
        <p:spPr>
          <a:xfrm rot="16200000">
            <a:off x="7430153" y="2981629"/>
            <a:ext cx="432047" cy="1916546"/>
          </a:xfrm>
          <a:prstGeom prst="leftBrace">
            <a:avLst>
              <a:gd name="adj1" fmla="val 0"/>
              <a:gd name="adj2" fmla="val 48694"/>
            </a:avLst>
          </a:prstGeom>
          <a:noFill/>
          <a:ln w="9525" cap="flat" cmpd="sng" algn="ctr">
            <a:solidFill>
              <a:srgbClr val="00206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43808" y="415592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РАНЬШЕ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4088" y="4155926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СЕЙЧАС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29466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696" y="0"/>
            <a:ext cx="8928992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Дифференциальная диагностика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973316" y="732602"/>
            <a:ext cx="4924833" cy="3580537"/>
            <a:chOff x="1908363" y="2019334"/>
            <a:chExt cx="5399281" cy="3899449"/>
          </a:xfrm>
        </p:grpSpPr>
        <p:sp>
          <p:nvSpPr>
            <p:cNvPr id="10" name="Полилиния 9"/>
            <p:cNvSpPr/>
            <p:nvPr/>
          </p:nvSpPr>
          <p:spPr>
            <a:xfrm>
              <a:off x="1908363" y="2019335"/>
              <a:ext cx="2699640" cy="1985728"/>
            </a:xfrm>
            <a:custGeom>
              <a:avLst/>
              <a:gdLst>
                <a:gd name="connsiteX0" fmla="*/ 0 w 2571086"/>
                <a:gd name="connsiteY0" fmla="*/ 0 h 1872640"/>
                <a:gd name="connsiteX1" fmla="*/ 2571086 w 2571086"/>
                <a:gd name="connsiteY1" fmla="*/ 0 h 1872640"/>
                <a:gd name="connsiteX2" fmla="*/ 2571086 w 2571086"/>
                <a:gd name="connsiteY2" fmla="*/ 1872640 h 1872640"/>
                <a:gd name="connsiteX3" fmla="*/ 0 w 2571086"/>
                <a:gd name="connsiteY3" fmla="*/ 1872640 h 1872640"/>
                <a:gd name="connsiteX4" fmla="*/ 0 w 2571086"/>
                <a:gd name="connsiteY4" fmla="*/ 0 h 18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086" h="1872640">
                  <a:moveTo>
                    <a:pt x="0" y="0"/>
                  </a:moveTo>
                  <a:lnTo>
                    <a:pt x="2571086" y="0"/>
                  </a:lnTo>
                  <a:lnTo>
                    <a:pt x="2571086" y="1872640"/>
                  </a:lnTo>
                  <a:lnTo>
                    <a:pt x="0" y="18726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504D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Структурные повреждения есть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, а функциональных изменений нет (субклиническая ОПП)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4608003" y="2019334"/>
              <a:ext cx="2699641" cy="1985729"/>
            </a:xfrm>
            <a:custGeom>
              <a:avLst/>
              <a:gdLst>
                <a:gd name="connsiteX0" fmla="*/ 0 w 2571086"/>
                <a:gd name="connsiteY0" fmla="*/ 0 h 1872640"/>
                <a:gd name="connsiteX1" fmla="*/ 2571086 w 2571086"/>
                <a:gd name="connsiteY1" fmla="*/ 0 h 1872640"/>
                <a:gd name="connsiteX2" fmla="*/ 2571086 w 2571086"/>
                <a:gd name="connsiteY2" fmla="*/ 1872640 h 1872640"/>
                <a:gd name="connsiteX3" fmla="*/ 0 w 2571086"/>
                <a:gd name="connsiteY3" fmla="*/ 1872640 h 1872640"/>
                <a:gd name="connsiteX4" fmla="*/ 0 w 2571086"/>
                <a:gd name="connsiteY4" fmla="*/ 0 h 1872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086" h="1872640">
                  <a:moveTo>
                    <a:pt x="0" y="0"/>
                  </a:moveTo>
                  <a:lnTo>
                    <a:pt x="2571086" y="0"/>
                  </a:lnTo>
                  <a:lnTo>
                    <a:pt x="2571086" y="1872640"/>
                  </a:lnTo>
                  <a:lnTo>
                    <a:pt x="0" y="18726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BB59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Структурные и функциональные изменения есть </a:t>
              </a: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(ОПП)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1908363" y="4005064"/>
              <a:ext cx="2699640" cy="1913719"/>
            </a:xfrm>
            <a:custGeom>
              <a:avLst/>
              <a:gdLst>
                <a:gd name="connsiteX0" fmla="*/ 0 w 2571086"/>
                <a:gd name="connsiteY0" fmla="*/ 0 h 1769699"/>
                <a:gd name="connsiteX1" fmla="*/ 2571086 w 2571086"/>
                <a:gd name="connsiteY1" fmla="*/ 0 h 1769699"/>
                <a:gd name="connsiteX2" fmla="*/ 2571086 w 2571086"/>
                <a:gd name="connsiteY2" fmla="*/ 1769699 h 1769699"/>
                <a:gd name="connsiteX3" fmla="*/ 0 w 2571086"/>
                <a:gd name="connsiteY3" fmla="*/ 1769699 h 1769699"/>
                <a:gd name="connsiteX4" fmla="*/ 0 w 2571086"/>
                <a:gd name="connsiteY4" fmla="*/ 0 h 176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086" h="1769699">
                  <a:moveTo>
                    <a:pt x="0" y="0"/>
                  </a:moveTo>
                  <a:lnTo>
                    <a:pt x="2571086" y="0"/>
                  </a:lnTo>
                  <a:lnTo>
                    <a:pt x="2571086" y="1769699"/>
                  </a:lnTo>
                  <a:lnTo>
                    <a:pt x="0" y="1769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064A2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Структурных и функциональных нарушений нет </a:t>
              </a:r>
            </a:p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(нет ОПП)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4608003" y="4005064"/>
              <a:ext cx="2699641" cy="1913719"/>
            </a:xfrm>
            <a:custGeom>
              <a:avLst/>
              <a:gdLst>
                <a:gd name="connsiteX0" fmla="*/ 0 w 2571086"/>
                <a:gd name="connsiteY0" fmla="*/ 0 h 1769699"/>
                <a:gd name="connsiteX1" fmla="*/ 2571086 w 2571086"/>
                <a:gd name="connsiteY1" fmla="*/ 0 h 1769699"/>
                <a:gd name="connsiteX2" fmla="*/ 2571086 w 2571086"/>
                <a:gd name="connsiteY2" fmla="*/ 1769699 h 1769699"/>
                <a:gd name="connsiteX3" fmla="*/ 0 w 2571086"/>
                <a:gd name="connsiteY3" fmla="*/ 1769699 h 1769699"/>
                <a:gd name="connsiteX4" fmla="*/ 0 w 2571086"/>
                <a:gd name="connsiteY4" fmla="*/ 0 h 1769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1086" h="1769699">
                  <a:moveTo>
                    <a:pt x="0" y="0"/>
                  </a:moveTo>
                  <a:lnTo>
                    <a:pt x="2571086" y="0"/>
                  </a:lnTo>
                  <a:lnTo>
                    <a:pt x="2571086" y="1769699"/>
                  </a:lnTo>
                  <a:lnTo>
                    <a:pt x="0" y="17696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BAC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sng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Функциональные изменения есть</a:t>
              </a:r>
              <a:r>
                <a:rPr kumimoji="0" lang="ru-RU" sz="2000" b="0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/>
                  <a:ea typeface="+mn-ea"/>
                  <a:cs typeface="+mn-cs"/>
                </a:rPr>
                <a:t>, структурных нет (гемодинамическая ОПП)</a:t>
              </a:r>
              <a:endParaRPr kumimoji="0" lang="ru-RU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339752" y="4313139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</a:rPr>
              <a:t>н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е изменен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86547" y="431229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повышен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34320" y="4612389"/>
            <a:ext cx="2664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>
                <a:solidFill>
                  <a:srgbClr val="C00000"/>
                </a:solidFill>
              </a:rPr>
              <a:t>к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реатинин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крови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195083" y="2296971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b="1" kern="0" dirty="0" err="1">
                <a:solidFill>
                  <a:srgbClr val="C00000"/>
                </a:solidFill>
              </a:rPr>
              <a:t>б</a:t>
            </a:r>
            <a:r>
              <a:rPr kumimoji="0" lang="ru-RU" sz="20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иомаркер</a:t>
            </a:r>
            <a:endParaRPr kumimoji="0" lang="ru-RU" sz="20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71600" y="1162889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+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1460" y="3356749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</a:rPr>
              <a:t>-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65904" y="1148474"/>
            <a:ext cx="1656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Murray PT et al. Kidney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Int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2014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; 85: 513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265904" y="2972870"/>
            <a:ext cx="18091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Haase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M et al. Am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Coll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Cardiol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2011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;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57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: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1752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17129" y="2834370"/>
            <a:ext cx="1944216" cy="1200329"/>
          </a:xfrm>
          <a:prstGeom prst="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NGAL- /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Scr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ЗПТ: 0,0015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Смертность: 4,8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Койко-дней: 8,8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95736" y="1092242"/>
            <a:ext cx="2016224" cy="1200329"/>
          </a:xfrm>
          <a:prstGeom prst="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NGAL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 /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Scr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-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ЗПТ: 2,5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Смертность: 12,4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Койко-дней: 17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26632" y="2842382"/>
            <a:ext cx="1944216" cy="1200329"/>
          </a:xfrm>
          <a:prstGeom prst="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NGAL- /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Scr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ЗПТ: 7,5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Смертность: 8,4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Койко-дней: 17,8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45128" y="1092241"/>
            <a:ext cx="2107224" cy="1200329"/>
          </a:xfrm>
          <a:prstGeom prst="rect">
            <a:avLst/>
          </a:prstGeom>
          <a:gradFill rotWithShape="1">
            <a:gsLst>
              <a:gs pos="0">
                <a:srgbClr val="4F81BD">
                  <a:tint val="50000"/>
                  <a:satMod val="300000"/>
                </a:srgbClr>
              </a:gs>
              <a:gs pos="35000">
                <a:srgbClr val="4F81BD">
                  <a:tint val="37000"/>
                  <a:satMod val="300000"/>
                </a:srgbClr>
              </a:gs>
              <a:gs pos="100000">
                <a:srgbClr val="4F81BD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NGAL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 / 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Scr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+</a:t>
            </a: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ЗПТ: 8,0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Смертность: 14,7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%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Койко-дней: 21,9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069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7495"/>
            <a:ext cx="8784976" cy="57606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Cambria" pitchFamily="18" charset="0"/>
              </a:rPr>
              <a:t>Дифференциальная диагностика </a:t>
            </a:r>
            <a:r>
              <a:rPr lang="ru-RU" sz="2800" dirty="0" smtClean="0">
                <a:solidFill>
                  <a:schemeClr val="tx1"/>
                </a:solidFill>
                <a:latin typeface="Cambria" pitchFamily="18" charset="0"/>
              </a:rPr>
              <a:t>ренального </a:t>
            </a:r>
            <a:r>
              <a:rPr lang="ru-RU" sz="2800" dirty="0">
                <a:solidFill>
                  <a:schemeClr val="tx1"/>
                </a:solidFill>
                <a:latin typeface="Cambria" pitchFamily="18" charset="0"/>
              </a:rPr>
              <a:t>и </a:t>
            </a:r>
            <a:r>
              <a:rPr lang="ru-RU" sz="2800" dirty="0" smtClean="0">
                <a:solidFill>
                  <a:schemeClr val="tx1"/>
                </a:solidFill>
                <a:latin typeface="Cambria" pitchFamily="18" charset="0"/>
              </a:rPr>
              <a:t>преренального ОПП </a:t>
            </a:r>
            <a:r>
              <a:rPr lang="ru-RU" sz="2400" dirty="0" smtClean="0">
                <a:solidFill>
                  <a:schemeClr val="tx1"/>
                </a:solidFill>
                <a:latin typeface="Cambria" pitchFamily="18" charset="0"/>
              </a:rPr>
              <a:t>(лечебно-диагностический прием)</a:t>
            </a:r>
            <a:endParaRPr lang="ru-RU" sz="24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1707655"/>
            <a:ext cx="2448272" cy="72008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1707655"/>
            <a:ext cx="2304256" cy="72008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669078" y="1707655"/>
            <a:ext cx="2431314" cy="72008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3347864" y="141962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652120" y="141962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8100392" y="1419622"/>
            <a:ext cx="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059832" y="1131590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Calibri" pitchFamily="34" charset="0"/>
              </a:rPr>
              <a:t>2 часа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92080" y="1131590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Calibri" pitchFamily="34" charset="0"/>
              </a:rPr>
              <a:t>4</a:t>
            </a:r>
            <a:r>
              <a:rPr lang="ru-RU" sz="1600" dirty="0" smtClean="0">
                <a:latin typeface="Calibri" pitchFamily="34" charset="0"/>
              </a:rPr>
              <a:t> часа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668344" y="113159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Calibri" pitchFamily="34" charset="0"/>
              </a:rPr>
              <a:t>6</a:t>
            </a:r>
            <a:r>
              <a:rPr lang="ru-RU" sz="1600" dirty="0" smtClean="0">
                <a:latin typeface="Calibri" pitchFamily="34" charset="0"/>
              </a:rPr>
              <a:t> часов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71519" y="1775308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Calibri" pitchFamily="34" charset="0"/>
              </a:rPr>
              <a:t>Инфузионная терапия 10-20 мл/кг/ч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64822" y="1775308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Calibri" pitchFamily="34" charset="0"/>
              </a:rPr>
              <a:t>Инфузионная терапия 5-15 мл/кг/ч</a:t>
            </a:r>
            <a:endParaRPr lang="ru-RU" sz="1600" dirty="0">
              <a:latin typeface="Calibri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32607" y="1783128"/>
            <a:ext cx="23042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atin typeface="Calibri" pitchFamily="34" charset="0"/>
              </a:rPr>
              <a:t>Инфузионная терапия 5-10 мл/кг/ч</a:t>
            </a:r>
            <a:endParaRPr lang="ru-RU" sz="1600" dirty="0">
              <a:latin typeface="Calibri" pitchFamily="34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899592" y="2427736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7504" y="2931792"/>
            <a:ext cx="187220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Calibri" pitchFamily="34" charset="0"/>
              </a:rPr>
              <a:t>ОАК;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Calibri" pitchFamily="34" charset="0"/>
              </a:rPr>
              <a:t>КОС;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Calibri" pitchFamily="34" charset="0"/>
              </a:rPr>
              <a:t>б/х </a:t>
            </a:r>
            <a:r>
              <a:rPr lang="ru-RU" sz="1100" dirty="0" smtClean="0">
                <a:latin typeface="Calibri" pitchFamily="34" charset="0"/>
              </a:rPr>
              <a:t>(о. белок, альбумин, мочевина, креатинин, электролиты, СРБ)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Calibri" pitchFamily="34" charset="0"/>
              </a:rPr>
              <a:t>ОАМ;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1400" dirty="0" smtClean="0">
                <a:latin typeface="Calibri" pitchFamily="34" charset="0"/>
              </a:rPr>
              <a:t>± мочевой катетер </a:t>
            </a:r>
            <a:r>
              <a:rPr lang="ru-RU" sz="1100" dirty="0" smtClean="0">
                <a:latin typeface="Calibri" pitchFamily="34" charset="0"/>
              </a:rPr>
              <a:t>(почасовой диурез)</a:t>
            </a:r>
          </a:p>
        </p:txBody>
      </p:sp>
      <p:cxnSp>
        <p:nvCxnSpPr>
          <p:cNvPr id="26" name="Прямая со стрелкой 25"/>
          <p:cNvCxnSpPr/>
          <p:nvPr/>
        </p:nvCxnSpPr>
        <p:spPr>
          <a:xfrm flipV="1">
            <a:off x="3347864" y="2427735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8102082" y="2427735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V="1">
            <a:off x="5655135" y="2427735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400472" y="2787776"/>
            <a:ext cx="1955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</a:rPr>
              <a:t>± </a:t>
            </a:r>
          </a:p>
          <a:p>
            <a:r>
              <a:rPr lang="ru-RU" sz="1200" dirty="0" smtClean="0">
                <a:latin typeface="Calibri" pitchFamily="34" charset="0"/>
              </a:rPr>
              <a:t>фуросемид 1-2 мг/кг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734018" y="2787776"/>
            <a:ext cx="1836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</a:rPr>
              <a:t>± </a:t>
            </a:r>
          </a:p>
          <a:p>
            <a:r>
              <a:rPr lang="ru-RU" sz="1200" dirty="0" smtClean="0">
                <a:latin typeface="Calibri" pitchFamily="34" charset="0"/>
              </a:rPr>
              <a:t>фуросемид 1-2 мг/кг</a:t>
            </a:r>
            <a:endParaRPr lang="ru-RU" sz="1200" dirty="0">
              <a:latin typeface="Calibri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220829" y="2769742"/>
            <a:ext cx="17625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latin typeface="Calibri" pitchFamily="34" charset="0"/>
              </a:rPr>
              <a:t>± </a:t>
            </a:r>
          </a:p>
          <a:p>
            <a:r>
              <a:rPr lang="ru-RU" sz="1200" dirty="0" smtClean="0">
                <a:latin typeface="Calibri" pitchFamily="34" charset="0"/>
              </a:rPr>
              <a:t>фуросемид 1-2 мг/кг</a:t>
            </a:r>
            <a:endParaRPr lang="ru-RU" sz="1200" dirty="0">
              <a:latin typeface="Calibri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3364822" y="2427734"/>
            <a:ext cx="2304256" cy="1296144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5669078" y="2427734"/>
            <a:ext cx="2431314" cy="1296144"/>
          </a:xfrm>
          <a:prstGeom prst="line">
            <a:avLst/>
          </a:prstGeom>
          <a:ln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4734018" y="3723878"/>
            <a:ext cx="18362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Calibri" pitchFamily="34" charset="0"/>
              </a:rPr>
              <a:t>УЗИ почек и мочевого пузыря</a:t>
            </a:r>
            <a:endParaRPr lang="ru-RU" sz="1400" dirty="0">
              <a:latin typeface="Calibri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033465" y="4299942"/>
            <a:ext cx="6660232" cy="73866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latin typeface="Calibri" pitchFamily="34" charset="0"/>
              </a:rPr>
              <a:t>Восстановился диурез &gt;1 мл/кг/ч → </a:t>
            </a:r>
            <a:r>
              <a:rPr lang="ru-RU" sz="1400" dirty="0" err="1" smtClean="0">
                <a:latin typeface="Calibri" pitchFamily="34" charset="0"/>
              </a:rPr>
              <a:t>преренальное</a:t>
            </a:r>
            <a:r>
              <a:rPr lang="ru-RU" sz="1400" dirty="0" smtClean="0">
                <a:latin typeface="Calibri" pitchFamily="34" charset="0"/>
              </a:rPr>
              <a:t> ОПП</a:t>
            </a:r>
            <a:r>
              <a:rPr lang="ru-RU" sz="1400" dirty="0">
                <a:solidFill>
                  <a:prstClr val="black"/>
                </a:solidFill>
                <a:latin typeface="Calibri" pitchFamily="34" charset="0"/>
              </a:rPr>
              <a:t> → </a:t>
            </a:r>
            <a:r>
              <a:rPr lang="ru-RU" sz="1400" dirty="0" smtClean="0">
                <a:solidFill>
                  <a:prstClr val="black"/>
                </a:solidFill>
                <a:latin typeface="Calibri" pitchFamily="34" charset="0"/>
              </a:rPr>
              <a:t>по месту лечения;</a:t>
            </a:r>
            <a:endParaRPr lang="ru-RU" sz="1400" dirty="0" smtClean="0">
              <a:latin typeface="Calibri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 smtClean="0">
                <a:latin typeface="Calibri" pitchFamily="34" charset="0"/>
              </a:rPr>
              <a:t>Обструкция мочевых путей </a:t>
            </a:r>
            <a:r>
              <a:rPr lang="ru-RU" sz="1400" dirty="0">
                <a:solidFill>
                  <a:prstClr val="black"/>
                </a:solidFill>
                <a:latin typeface="Calibri" pitchFamily="34" charset="0"/>
              </a:rPr>
              <a:t>→ </a:t>
            </a:r>
            <a:r>
              <a:rPr lang="ru-RU" sz="1400" dirty="0" smtClean="0">
                <a:solidFill>
                  <a:prstClr val="black"/>
                </a:solidFill>
                <a:latin typeface="Calibri" pitchFamily="34" charset="0"/>
              </a:rPr>
              <a:t>постренальное ОПП</a:t>
            </a:r>
            <a:r>
              <a:rPr lang="ru-RU" sz="1400" dirty="0">
                <a:solidFill>
                  <a:prstClr val="black"/>
                </a:solidFill>
                <a:latin typeface="Calibri" pitchFamily="34" charset="0"/>
              </a:rPr>
              <a:t> → </a:t>
            </a:r>
            <a:r>
              <a:rPr lang="ru-RU" sz="1400" dirty="0" smtClean="0">
                <a:solidFill>
                  <a:prstClr val="black"/>
                </a:solidFill>
                <a:latin typeface="Calibri" pitchFamily="34" charset="0"/>
              </a:rPr>
              <a:t>урологическое отделение;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1400" dirty="0" smtClean="0">
                <a:solidFill>
                  <a:prstClr val="black"/>
                </a:solidFill>
                <a:latin typeface="Calibri" pitchFamily="34" charset="0"/>
              </a:rPr>
              <a:t>Не восстановился диурез </a:t>
            </a:r>
            <a:r>
              <a:rPr lang="ru-RU" sz="1400" dirty="0">
                <a:solidFill>
                  <a:prstClr val="black"/>
                </a:solidFill>
                <a:latin typeface="Calibri" pitchFamily="34" charset="0"/>
              </a:rPr>
              <a:t>→ </a:t>
            </a:r>
            <a:r>
              <a:rPr lang="ru-RU" sz="1400" dirty="0" smtClean="0">
                <a:solidFill>
                  <a:prstClr val="black"/>
                </a:solidFill>
                <a:latin typeface="Calibri" pitchFamily="34" charset="0"/>
              </a:rPr>
              <a:t>ренальное ОПП → диализный центр</a:t>
            </a:r>
            <a:endParaRPr lang="ru-RU" sz="1400" dirty="0">
              <a:solidFill>
                <a:prstClr val="black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15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Принципы лечения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1600" y="915568"/>
            <a:ext cx="7560840" cy="964805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>
                <a:solidFill>
                  <a:prstClr val="white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285750" lvl="1" indent="-285750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0" lvl="1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096779" y="935001"/>
            <a:ext cx="6505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Cambria" pitchFamily="18" charset="0"/>
              </a:rPr>
              <a:t>Лечение основного заболевания приведшего к острому почечному повреждению</a:t>
            </a:r>
            <a:endParaRPr lang="ru-RU" b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7624" y="2076528"/>
            <a:ext cx="777686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700" dirty="0" smtClean="0">
                <a:latin typeface="Cambria" pitchFamily="18" charset="0"/>
              </a:rPr>
              <a:t>Переливание крови при острых кровопотерях;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dirty="0" smtClean="0">
                <a:latin typeface="Cambria" pitchFamily="18" charset="0"/>
              </a:rPr>
              <a:t>Активная инфузионная терапия и использование вазопрессорных препаратов при различных видах шока;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dirty="0" smtClean="0">
                <a:latin typeface="Cambria" pitchFamily="18" charset="0"/>
              </a:rPr>
              <a:t>Восстановление водного и электролитного баланса при токсикозах на фоне острых кишечных инфекций, острых респираторных инфекций;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dirty="0" smtClean="0">
                <a:latin typeface="Cambria" pitchFamily="18" charset="0"/>
              </a:rPr>
              <a:t>Патогенетическое лечение гломерулярной патологии (БПГН, СКВ и др.);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700" dirty="0" smtClean="0">
                <a:latin typeface="Cambria" pitchFamily="18" charset="0"/>
              </a:rPr>
              <a:t>Хирургическая коррекция (</a:t>
            </a:r>
            <a:r>
              <a:rPr lang="ru-RU" sz="1700" dirty="0" err="1" smtClean="0">
                <a:latin typeface="Cambria" pitchFamily="18" charset="0"/>
              </a:rPr>
              <a:t>трансуретральная</a:t>
            </a:r>
            <a:r>
              <a:rPr lang="ru-RU" sz="1700" dirty="0" smtClean="0">
                <a:latin typeface="Cambria" pitchFamily="18" charset="0"/>
              </a:rPr>
              <a:t> резекция клапанов задней уретры, </a:t>
            </a:r>
            <a:r>
              <a:rPr lang="ru-RU" sz="1700" dirty="0" err="1" smtClean="0">
                <a:latin typeface="Cambria" pitchFamily="18" charset="0"/>
              </a:rPr>
              <a:t>нефростомия</a:t>
            </a:r>
            <a:r>
              <a:rPr lang="ru-RU" sz="1700" dirty="0" smtClean="0">
                <a:latin typeface="Cambria" pitchFamily="18" charset="0"/>
              </a:rPr>
              <a:t> и др.).</a:t>
            </a:r>
          </a:p>
        </p:txBody>
      </p:sp>
    </p:spTree>
    <p:extLst>
      <p:ext uri="{BB962C8B-B14F-4D97-AF65-F5344CB8AC3E}">
        <p14:creationId xmlns:p14="http://schemas.microsoft.com/office/powerpoint/2010/main" val="256207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Принципы лечения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1600" y="915568"/>
            <a:ext cx="7992888" cy="964805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>
                <a:solidFill>
                  <a:prstClr val="white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285750" lvl="1" indent="-285750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0" lvl="1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64529" y="959921"/>
            <a:ext cx="6867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prstClr val="black"/>
                </a:solidFill>
                <a:latin typeface="Cambria" pitchFamily="18" charset="0"/>
              </a:rPr>
              <a:t>Адекватная инфузионная терапия в соответствие с водным балансом пациента: избегать </a:t>
            </a:r>
            <a:r>
              <a:rPr lang="ru-RU" b="1" dirty="0" err="1" smtClean="0">
                <a:solidFill>
                  <a:prstClr val="black"/>
                </a:solidFill>
                <a:latin typeface="Cambria" pitchFamily="18" charset="0"/>
              </a:rPr>
              <a:t>гипер</a:t>
            </a:r>
            <a:r>
              <a:rPr lang="ru-RU" b="1" dirty="0" smtClean="0">
                <a:solidFill>
                  <a:prstClr val="black"/>
                </a:solidFill>
                <a:latin typeface="Cambria" pitchFamily="18" charset="0"/>
              </a:rPr>
              <a:t>- и дегидратации</a:t>
            </a:r>
            <a:endParaRPr lang="ru-RU" b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59632" y="1910826"/>
            <a:ext cx="75608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Регулярная клиническая оценка пациента (тургор тканей, наличие периферических отеков, артериальное давление, размеры печени и селезенки, аускультация легких и сердца и др.);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Контроль массы тела ребенка минимум 1 раз в день;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Контроль диуреза (при необходимости использование мочевого катетера);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В случае снижения диуреза: объем потребляемой жидкости (внутрь и в/в) рассчитывается как объем диуреза за предыдущие сутки + 400</a:t>
            </a:r>
            <a:r>
              <a:rPr lang="ru-RU" dirty="0" smtClean="0">
                <a:solidFill>
                  <a:prstClr val="black"/>
                </a:solidFill>
                <a:latin typeface="Cambria" pitchFamily="18" charset="0"/>
                <a:ea typeface="Times New Roman"/>
              </a:rPr>
              <a:t> 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  <a:ea typeface="Times New Roman"/>
              </a:rPr>
              <a:t>мл/м</a:t>
            </a:r>
            <a:r>
              <a:rPr lang="ru-RU" baseline="30000" dirty="0">
                <a:solidFill>
                  <a:prstClr val="black"/>
                </a:solidFill>
                <a:latin typeface="Cambria" pitchFamily="18" charset="0"/>
                <a:ea typeface="Times New Roman"/>
              </a:rPr>
              <a:t>2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  <a:ea typeface="Times New Roman"/>
              </a:rPr>
              <a:t> поверхности тела (перспирационные потери) </a:t>
            </a:r>
            <a:r>
              <a:rPr lang="ru-RU" dirty="0" smtClean="0">
                <a:solidFill>
                  <a:prstClr val="black"/>
                </a:solidFill>
                <a:latin typeface="Cambria" pitchFamily="18" charset="0"/>
                <a:ea typeface="Times New Roman"/>
              </a:rPr>
              <a:t>+ 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  <a:ea typeface="Times New Roman"/>
              </a:rPr>
              <a:t>текущие патологические потери</a:t>
            </a:r>
            <a:endParaRPr lang="ru-RU" dirty="0">
              <a:solidFill>
                <a:prstClr val="black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928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776" y="51470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Избегать </a:t>
            </a:r>
            <a:r>
              <a:rPr lang="ru-RU" sz="3200" dirty="0" err="1" smtClean="0">
                <a:solidFill>
                  <a:schemeClr val="tx1"/>
                </a:solidFill>
                <a:latin typeface="Cambria" pitchFamily="18" charset="0"/>
              </a:rPr>
              <a:t>гипер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- и дегидратации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027856"/>
            <a:ext cx="4300736" cy="169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78197"/>
            <a:ext cx="4076130" cy="79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9979" y="1563640"/>
            <a:ext cx="1444179" cy="28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4499992" y="3350695"/>
            <a:ext cx="216024" cy="11772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840988" y="3980624"/>
            <a:ext cx="4148138" cy="1015663"/>
          </a:xfrm>
          <a:prstGeom prst="rect">
            <a:avLst/>
          </a:prstGeom>
          <a:ln>
            <a:solidFill>
              <a:srgbClr val="0033CC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500" b="1" dirty="0" smtClean="0"/>
              <a:t>Заключение</a:t>
            </a:r>
            <a:r>
              <a:rPr lang="ru-RU" sz="1500" dirty="0" smtClean="0"/>
              <a:t>: у детей с ГУС, поступавших в стационар с дегидратацией, риск неполного восстановления почек был в 5,3 раза выше, чем при </a:t>
            </a:r>
            <a:r>
              <a:rPr lang="ru-RU" sz="1500" dirty="0" err="1" smtClean="0"/>
              <a:t>нормо</a:t>
            </a:r>
            <a:r>
              <a:rPr lang="ru-RU" sz="1500" dirty="0" smtClean="0"/>
              <a:t>- или гипергидратации</a:t>
            </a:r>
            <a:endParaRPr lang="ru-RU" sz="15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4016" y="890596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b="1" dirty="0">
                <a:solidFill>
                  <a:srgbClr val="191919"/>
                </a:solidFill>
                <a:latin typeface="Merriweather-Bold"/>
              </a:rPr>
              <a:t>Effect of fluid overload and dose of replacement fluid on survival in </a:t>
            </a:r>
            <a:r>
              <a:rPr lang="en-US" sz="1400" b="1" dirty="0" smtClean="0">
                <a:solidFill>
                  <a:srgbClr val="191919"/>
                </a:solidFill>
                <a:latin typeface="Merriweather-Bold"/>
              </a:rPr>
              <a:t>hemofiltration</a:t>
            </a:r>
            <a:endParaRPr lang="ru-RU" sz="1400" b="1" dirty="0" smtClean="0">
              <a:solidFill>
                <a:srgbClr val="191919"/>
              </a:solidFill>
              <a:latin typeface="Merriweather-Bold"/>
            </a:endParaRPr>
          </a:p>
          <a:p>
            <a:endParaRPr lang="ru-RU" sz="800" b="1" dirty="0" smtClean="0">
              <a:solidFill>
                <a:srgbClr val="191919"/>
              </a:solidFill>
              <a:latin typeface="Merriweather-Bold"/>
            </a:endParaRPr>
          </a:p>
          <a:p>
            <a:r>
              <a:rPr lang="en-US" sz="1000" dirty="0">
                <a:latin typeface="HelveticaNeue"/>
              </a:rPr>
              <a:t>Gillespie, R.S., Seidel, K. &amp; Symons, J.M</a:t>
            </a:r>
            <a:r>
              <a:rPr lang="en-US" sz="1000" u="sng" dirty="0">
                <a:latin typeface="HelveticaNeue"/>
              </a:rPr>
              <a:t>.</a:t>
            </a:r>
            <a:r>
              <a:rPr lang="ru-RU" sz="1000" dirty="0" smtClean="0">
                <a:latin typeface="HelveticaNeue"/>
                <a:hlinkClick r:id="rId6"/>
              </a:rPr>
              <a:t/>
            </a:r>
            <a:br>
              <a:rPr lang="ru-RU" sz="1000" dirty="0" smtClean="0">
                <a:latin typeface="HelveticaNeue"/>
                <a:hlinkClick r:id="rId6"/>
              </a:rPr>
            </a:br>
            <a:r>
              <a:rPr lang="en-US" sz="1000" i="1" dirty="0">
                <a:solidFill>
                  <a:srgbClr val="191919"/>
                </a:solidFill>
                <a:latin typeface="HelveticaNeue"/>
              </a:rPr>
              <a:t>Pediatric Nephrology </a:t>
            </a:r>
            <a:r>
              <a:rPr lang="en-US" sz="1000" dirty="0">
                <a:solidFill>
                  <a:srgbClr val="191919"/>
                </a:solidFill>
                <a:latin typeface="HelveticaNeue"/>
              </a:rPr>
              <a:t>volume 19, pages1394–1399(2004)</a:t>
            </a:r>
            <a:endParaRPr lang="ru-RU" sz="10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52496"/>
            <a:ext cx="3348410" cy="2043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31521" y="4009448"/>
            <a:ext cx="3966386" cy="1015663"/>
          </a:xfrm>
          <a:prstGeom prst="rect">
            <a:avLst/>
          </a:prstGeom>
          <a:ln>
            <a:solidFill>
              <a:srgbClr val="0033CC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500" b="1" dirty="0" smtClean="0"/>
              <a:t>Заключение</a:t>
            </a:r>
            <a:r>
              <a:rPr lang="ru-RU" sz="1500" dirty="0"/>
              <a:t>: </a:t>
            </a:r>
            <a:r>
              <a:rPr lang="ru-RU" sz="1500" dirty="0" smtClean="0"/>
              <a:t>дети </a:t>
            </a:r>
            <a:r>
              <a:rPr lang="ru-RU" sz="1500" dirty="0"/>
              <a:t>с </a:t>
            </a:r>
            <a:r>
              <a:rPr lang="ru-RU" sz="1500" dirty="0" smtClean="0"/>
              <a:t>гипергидратацией </a:t>
            </a:r>
            <a:br>
              <a:rPr lang="ru-RU" sz="1500" dirty="0" smtClean="0"/>
            </a:br>
            <a:r>
              <a:rPr lang="ru-RU" sz="1500" dirty="0" smtClean="0"/>
              <a:t>(&gt; </a:t>
            </a:r>
            <a:r>
              <a:rPr lang="ru-RU" sz="1500" dirty="0"/>
              <a:t>10%) на момент начала </a:t>
            </a:r>
            <a:r>
              <a:rPr lang="ru-RU" sz="1500" dirty="0" smtClean="0"/>
              <a:t>ЗПТ </a:t>
            </a:r>
            <a:r>
              <a:rPr lang="ru-RU" sz="1500" dirty="0"/>
              <a:t>имели в </a:t>
            </a:r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500" dirty="0" smtClean="0"/>
              <a:t>3,02 </a:t>
            </a:r>
            <a:r>
              <a:rPr lang="ru-RU" sz="1500" dirty="0"/>
              <a:t>раза больший риск смерти, чем дети с </a:t>
            </a:r>
            <a:r>
              <a:rPr lang="ru-RU" sz="1500" dirty="0" smtClean="0"/>
              <a:t>меньшей перегрузкой </a:t>
            </a:r>
            <a:r>
              <a:rPr lang="ru-RU" sz="1500" dirty="0"/>
              <a:t>жидкостью или без нее </a:t>
            </a:r>
          </a:p>
        </p:txBody>
      </p:sp>
    </p:spTree>
    <p:extLst>
      <p:ext uri="{BB962C8B-B14F-4D97-AF65-F5344CB8AC3E}">
        <p14:creationId xmlns:p14="http://schemas.microsoft.com/office/powerpoint/2010/main" val="363871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Принципы лечения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1600" y="915568"/>
            <a:ext cx="7560840" cy="964805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lvl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 kern="1200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285750" lvl="1" indent="-285750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ru-RU" sz="2900" kern="1200" dirty="0"/>
            </a:p>
            <a:p>
              <a:pPr marL="0" lvl="1" algn="l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900" kern="1200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096779" y="944065"/>
            <a:ext cx="650522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 smtClean="0">
                <a:latin typeface="Cambria" pitchFamily="18" charset="0"/>
              </a:rPr>
              <a:t>Исключение нефротоксических препаратов и подбор дозы лекарственных препаратов соответственно функции почек</a:t>
            </a:r>
            <a:endParaRPr lang="ru-RU" sz="1700" b="1" dirty="0">
              <a:latin typeface="Cambria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05556" y="1995686"/>
            <a:ext cx="75608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Cambria" pitchFamily="18" charset="0"/>
              </a:rPr>
              <a:t>Нестероидные противовоспалительные средства;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Cambria" pitchFamily="18" charset="0"/>
                <a:ea typeface="Times New Roman"/>
              </a:rPr>
              <a:t>Ингибиторы ангиотензинпревращающего фермента;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err="1" smtClean="0">
                <a:latin typeface="Cambria" pitchFamily="18" charset="0"/>
              </a:rPr>
              <a:t>Аминогликозиды</a:t>
            </a:r>
            <a:r>
              <a:rPr lang="ru-RU" dirty="0" smtClean="0">
                <a:latin typeface="Cambria" pitchFamily="18" charset="0"/>
              </a:rPr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err="1" smtClean="0">
                <a:latin typeface="Cambria" pitchFamily="18" charset="0"/>
              </a:rPr>
              <a:t>Амфотерицин</a:t>
            </a:r>
            <a:r>
              <a:rPr lang="ru-RU" dirty="0" smtClean="0">
                <a:latin typeface="Cambria" pitchFamily="18" charset="0"/>
              </a:rPr>
              <a:t> В;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latin typeface="Cambria" pitchFamily="18" charset="0"/>
              </a:rPr>
              <a:t>Калийсберегающие диуретики (верошпирон, </a:t>
            </a:r>
            <a:r>
              <a:rPr lang="ru-RU" dirty="0" err="1" smtClean="0">
                <a:latin typeface="Cambria" pitchFamily="18" charset="0"/>
              </a:rPr>
              <a:t>спиронолактон</a:t>
            </a:r>
            <a:r>
              <a:rPr lang="ru-RU" dirty="0" smtClean="0">
                <a:latin typeface="Cambria" pitchFamily="18" charset="0"/>
              </a:rPr>
              <a:t>)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1824" y="3726550"/>
            <a:ext cx="7920880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Cambria" pitchFamily="18" charset="0"/>
              </a:rPr>
              <a:t>При ОПП требуется существенное снижение дозы ряда лекарственных средств: </a:t>
            </a:r>
            <a:r>
              <a:rPr lang="ru-RU" dirty="0" err="1" smtClean="0">
                <a:latin typeface="Cambria" pitchFamily="18" charset="0"/>
              </a:rPr>
              <a:t>аминопенициллинов</a:t>
            </a:r>
            <a:r>
              <a:rPr lang="ru-RU" dirty="0" smtClean="0">
                <a:latin typeface="Cambria" pitchFamily="18" charset="0"/>
              </a:rPr>
              <a:t>, цефалоспоринов, </a:t>
            </a:r>
            <a:r>
              <a:rPr lang="ru-RU" dirty="0" err="1" smtClean="0">
                <a:latin typeface="Cambria" pitchFamily="18" charset="0"/>
              </a:rPr>
              <a:t>флуканозола</a:t>
            </a:r>
            <a:r>
              <a:rPr lang="ru-RU" dirty="0" smtClean="0">
                <a:latin typeface="Cambria" pitchFamily="18" charset="0"/>
              </a:rPr>
              <a:t> и др.</a:t>
            </a:r>
          </a:p>
          <a:p>
            <a:r>
              <a:rPr lang="ru-RU" dirty="0" smtClean="0">
                <a:latin typeface="Cambria" pitchFamily="18" charset="0"/>
              </a:rPr>
              <a:t>Например: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доза </a:t>
            </a:r>
            <a:r>
              <a:rPr lang="ru-RU" b="1" dirty="0" err="1" smtClean="0">
                <a:solidFill>
                  <a:srgbClr val="C00000"/>
                </a:solidFill>
                <a:latin typeface="Cambria" pitchFamily="18" charset="0"/>
              </a:rPr>
              <a:t>ванкомицина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dirty="0" smtClean="0">
                <a:latin typeface="Cambria" pitchFamily="18" charset="0"/>
              </a:rPr>
              <a:t>при нормальной функции почек 15 мг/кг 3-4 раза в день в/в       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при ОПП 3 ст. 20-30 мг/кг в/в 1 раз в 5-7 дней</a:t>
            </a:r>
            <a:r>
              <a:rPr lang="ru-RU" dirty="0" smtClean="0">
                <a:latin typeface="Cambria" pitchFamily="18" charset="0"/>
              </a:rPr>
              <a:t>!</a:t>
            </a:r>
            <a:endParaRPr lang="ru-RU" dirty="0">
              <a:latin typeface="Cambria" pitchFamily="18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2771800" y="4620317"/>
            <a:ext cx="288032" cy="23051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3237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Принципы лечения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1600" y="915568"/>
            <a:ext cx="7560840" cy="964805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>
                <a:solidFill>
                  <a:prstClr val="white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285750" lvl="1" indent="-285750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0" lvl="1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097561" y="1083032"/>
            <a:ext cx="650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Cambria" pitchFamily="18" charset="0"/>
              </a:rPr>
              <a:t>Обеспечение эффективного почечного кровотока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5601779"/>
              </p:ext>
            </p:extLst>
          </p:nvPr>
        </p:nvGraphicFramePr>
        <p:xfrm>
          <a:off x="251520" y="1884234"/>
          <a:ext cx="8712968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mbria" pitchFamily="18" charset="0"/>
                        </a:rPr>
                        <a:t>Эуфиллин (аминофиллин, </a:t>
                      </a:r>
                      <a:r>
                        <a:rPr lang="ru-RU" sz="2000" dirty="0" err="1" smtClean="0">
                          <a:latin typeface="Cambria" pitchFamily="18" charset="0"/>
                        </a:rPr>
                        <a:t>теуфиллин</a:t>
                      </a:r>
                      <a:r>
                        <a:rPr lang="ru-RU" sz="2000" dirty="0" smtClean="0">
                          <a:latin typeface="Cambria" pitchFamily="18" charset="0"/>
                        </a:rPr>
                        <a:t>)</a:t>
                      </a:r>
                      <a:endParaRPr lang="ru-RU" sz="2000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2146239"/>
              </p:ext>
            </p:extLst>
          </p:nvPr>
        </p:nvGraphicFramePr>
        <p:xfrm>
          <a:off x="179512" y="2283718"/>
          <a:ext cx="8784976" cy="268224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3240360"/>
                <a:gridCol w="5544616"/>
              </a:tblGrid>
              <a:tr h="872871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Aminophylline Improves Urine Flow Rates but Not Survival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en-US" sz="1200" b="1" dirty="0" smtClean="0"/>
                        <a:t>in Childhood </a:t>
                      </a:r>
                      <a:r>
                        <a:rPr lang="en-US" sz="1200" b="1" dirty="0" err="1" smtClean="0"/>
                        <a:t>Oliguric</a:t>
                      </a:r>
                      <a:r>
                        <a:rPr lang="en-US" sz="1200" b="1" dirty="0" smtClean="0"/>
                        <a:t>/</a:t>
                      </a:r>
                      <a:r>
                        <a:rPr lang="en-US" sz="1200" b="1" dirty="0" err="1" smtClean="0"/>
                        <a:t>Anuric</a:t>
                      </a:r>
                      <a:r>
                        <a:rPr lang="en-US" sz="1200" b="1" dirty="0" smtClean="0"/>
                        <a:t> Acute Kidney Injury</a:t>
                      </a:r>
                      <a:r>
                        <a:rPr lang="ru-RU" sz="1200" b="1" dirty="0" smtClean="0"/>
                        <a:t> </a:t>
                      </a:r>
                      <a:r>
                        <a:rPr lang="ru-RU" sz="1000" dirty="0" smtClean="0"/>
                        <a:t>(</a:t>
                      </a:r>
                      <a:r>
                        <a:rPr lang="en-US" sz="1000" dirty="0" smtClean="0"/>
                        <a:t>Arab Journal of Nephrology and Transplantation. 2012;</a:t>
                      </a:r>
                      <a:r>
                        <a:rPr lang="ru-RU" sz="1000" dirty="0" smtClean="0"/>
                        <a:t> </a:t>
                      </a:r>
                      <a:r>
                        <a:rPr lang="en-US" sz="1000" dirty="0" smtClean="0"/>
                        <a:t>5(1):35-9</a:t>
                      </a:r>
                      <a:r>
                        <a:rPr lang="ru-RU" sz="1000" dirty="0" smtClean="0"/>
                        <a:t>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Эуфиллин улучшал диурез и снижал потребность в диализе, но не влиял на выживаемость.</a:t>
                      </a:r>
                      <a:endParaRPr lang="ru-RU" sz="1400" dirty="0"/>
                    </a:p>
                  </a:txBody>
                  <a:tcPr/>
                </a:tc>
              </a:tr>
              <a:tr h="783312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Theophylline and aminophylline for prevention of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en-US" sz="1200" b="1" dirty="0" smtClean="0"/>
                        <a:t>acute kidney injury in neonates and children: a</a:t>
                      </a:r>
                      <a:r>
                        <a:rPr lang="ru-RU" sz="1200" b="1" baseline="0" dirty="0" smtClean="0"/>
                        <a:t> </a:t>
                      </a:r>
                      <a:r>
                        <a:rPr lang="en-US" sz="1200" b="1" dirty="0" smtClean="0"/>
                        <a:t>systematic review</a:t>
                      </a:r>
                      <a:r>
                        <a:rPr lang="ru-RU" sz="1200" b="1" dirty="0" smtClean="0"/>
                        <a:t> </a:t>
                      </a:r>
                      <a:r>
                        <a:rPr lang="ru-RU" sz="1000" dirty="0" smtClean="0"/>
                        <a:t>(</a:t>
                      </a:r>
                      <a:r>
                        <a:rPr lang="en-US" sz="1000" dirty="0" smtClean="0"/>
                        <a:t>Arch Dis Child. 2019; 104(7):670-679</a:t>
                      </a:r>
                      <a:r>
                        <a:rPr lang="ru-RU" sz="1000" dirty="0" smtClean="0"/>
                        <a:t>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Разовая доза профилактического теофиллина помогает предотвратить ОПП / тяжелую почечную дисфункцию у доношенных новорожденных с тяжелой асфиксией при рождении без увеличения риска осложнений и без влияния на смертность от всех причин</a:t>
                      </a:r>
                      <a:endParaRPr lang="ru-RU" sz="1400" dirty="0"/>
                    </a:p>
                  </a:txBody>
                  <a:tcPr/>
                </a:tc>
              </a:tr>
              <a:tr h="702528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Aminophylline for improving acute kidney injury in pediatric patients: A systematic review and meta-analysis</a:t>
                      </a:r>
                      <a:r>
                        <a:rPr lang="ru-RU" sz="1200" b="1" dirty="0" smtClean="0"/>
                        <a:t> </a:t>
                      </a:r>
                      <a:r>
                        <a:rPr lang="ru-RU" sz="1000" b="0" dirty="0" smtClean="0"/>
                        <a:t>(</a:t>
                      </a:r>
                      <a:r>
                        <a:rPr lang="en-US" sz="1000" b="0" dirty="0" smtClean="0"/>
                        <a:t>International Journal of Health Sciences, 2020; 14(6), 44-51</a:t>
                      </a:r>
                      <a:r>
                        <a:rPr lang="ru-RU" sz="1000" b="0" dirty="0" smtClean="0"/>
                        <a:t>)</a:t>
                      </a:r>
                      <a:endParaRPr lang="ru-RU" sz="10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Аминофиллин</a:t>
                      </a:r>
                      <a:r>
                        <a:rPr lang="ru-RU" sz="1400" baseline="0" dirty="0" smtClean="0"/>
                        <a:t> у</a:t>
                      </a:r>
                      <a:r>
                        <a:rPr lang="ru-RU" sz="1400" dirty="0" smtClean="0"/>
                        <a:t> детей с ОПП снижал уровень креатинина в сыворотке и не влиял на частоту ОПП, диурез или смертность.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33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Принципы лечения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1600" y="915568"/>
            <a:ext cx="7560840" cy="964805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>
                <a:solidFill>
                  <a:prstClr val="white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285750" lvl="1" indent="-285750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0" lvl="1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23728" y="1098419"/>
            <a:ext cx="650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Cambria" pitchFamily="18" charset="0"/>
              </a:rPr>
              <a:t>Обеспечение эффективного почечного кровотока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813778"/>
              </p:ext>
            </p:extLst>
          </p:nvPr>
        </p:nvGraphicFramePr>
        <p:xfrm>
          <a:off x="179512" y="1912086"/>
          <a:ext cx="8712968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1296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>
                          <a:latin typeface="Cambria" pitchFamily="18" charset="0"/>
                        </a:rPr>
                        <a:t>Допамин</a:t>
                      </a:r>
                      <a:endParaRPr lang="ru-RU" sz="2000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87" y="2643760"/>
            <a:ext cx="13843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2216185" y="4587974"/>
            <a:ext cx="6912766" cy="41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KDIGO clinical practice guidelines for acute kidney injury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.</a:t>
            </a:r>
            <a:r>
              <a:rPr kumimoji="0" lang="ru-RU" sz="1400" b="0" i="1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en-US" sz="1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Kidney </a:t>
            </a:r>
            <a:r>
              <a:rPr kumimoji="0" lang="en-US" sz="1400" b="0" i="1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Int</a:t>
            </a:r>
            <a:r>
              <a:rPr kumimoji="0" lang="en-US" sz="1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Suppl. 2012;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en-US" sz="1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2(1) </a:t>
            </a:r>
            <a:endParaRPr kumimoji="0" lang="de-DE" sz="14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18574" y="2699232"/>
            <a:ext cx="6501897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Cambria" pitchFamily="18" charset="0"/>
              </a:rPr>
              <a:t>3.5.1. Мы не рекомендуем использовать малые (почечные) дозы </a:t>
            </a:r>
            <a:r>
              <a:rPr lang="ru-RU" sz="2400" dirty="0" err="1" smtClean="0">
                <a:latin typeface="Cambria" pitchFamily="18" charset="0"/>
              </a:rPr>
              <a:t>допамина</a:t>
            </a:r>
            <a:r>
              <a:rPr lang="ru-RU" sz="2400" dirty="0" smtClean="0">
                <a:latin typeface="Cambria" pitchFamily="18" charset="0"/>
              </a:rPr>
              <a:t> для профилактики и лечения ОПП (1А).</a:t>
            </a:r>
            <a:endParaRPr lang="ru-RU" sz="2400" dirty="0"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510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470"/>
            <a:ext cx="8784976" cy="57606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Cambria" pitchFamily="18" charset="0"/>
              </a:rPr>
              <a:t>Эволюция классификаций ОПП</a:t>
            </a:r>
            <a:endParaRPr lang="ru-RU" sz="2800" dirty="0">
              <a:solidFill>
                <a:schemeClr val="tx1"/>
              </a:solidFill>
              <a:latin typeface="Cambria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3528" y="771550"/>
            <a:ext cx="4536504" cy="79208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1600" b="1" dirty="0" smtClean="0">
                <a:solidFill>
                  <a:srgbClr val="C00000"/>
                </a:solidFill>
                <a:latin typeface="Cambria" pitchFamily="18" charset="0"/>
              </a:rPr>
              <a:t>RIFLE</a:t>
            </a:r>
            <a:r>
              <a:rPr lang="en-US" sz="1600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en-US" sz="1400" dirty="0" smtClean="0">
                <a:latin typeface="Cambria" pitchFamily="18" charset="0"/>
              </a:rPr>
              <a:t>(Risk, Injury, Failure, Loss, ESRD)</a:t>
            </a:r>
          </a:p>
          <a:p>
            <a:pPr algn="ctr"/>
            <a:r>
              <a:rPr lang="ru-RU" sz="1400" dirty="0">
                <a:latin typeface="Cambria" pitchFamily="18" charset="0"/>
              </a:rPr>
              <a:t>В </a:t>
            </a:r>
            <a:r>
              <a:rPr lang="ru-RU" sz="1400" dirty="0" smtClean="0">
                <a:latin typeface="Cambria" pitchFamily="18" charset="0"/>
              </a:rPr>
              <a:t>2004 </a:t>
            </a:r>
            <a:r>
              <a:rPr lang="ru-RU" sz="1400" dirty="0">
                <a:latin typeface="Cambria" pitchFamily="18" charset="0"/>
              </a:rPr>
              <a:t>г. </a:t>
            </a:r>
            <a:r>
              <a:rPr lang="ru-RU" sz="1400" dirty="0" err="1" smtClean="0">
                <a:latin typeface="Cambria" pitchFamily="18" charset="0"/>
              </a:rPr>
              <a:t>Acute</a:t>
            </a:r>
            <a:r>
              <a:rPr lang="ru-RU" sz="1400" dirty="0" smtClean="0">
                <a:latin typeface="Cambria" pitchFamily="18" charset="0"/>
              </a:rPr>
              <a:t> </a:t>
            </a:r>
            <a:r>
              <a:rPr lang="ru-RU" sz="1400" dirty="0" err="1">
                <a:latin typeface="Cambria" pitchFamily="18" charset="0"/>
              </a:rPr>
              <a:t>Dialysis</a:t>
            </a:r>
            <a:r>
              <a:rPr lang="ru-RU" sz="1400" dirty="0">
                <a:latin typeface="Cambria" pitchFamily="18" charset="0"/>
              </a:rPr>
              <a:t> </a:t>
            </a:r>
            <a:r>
              <a:rPr lang="ru-RU" sz="1400" dirty="0" err="1">
                <a:latin typeface="Cambria" pitchFamily="18" charset="0"/>
              </a:rPr>
              <a:t>Quality</a:t>
            </a:r>
            <a:r>
              <a:rPr lang="ru-RU" sz="1400" dirty="0">
                <a:latin typeface="Cambria" pitchFamily="18" charset="0"/>
              </a:rPr>
              <a:t> </a:t>
            </a:r>
            <a:r>
              <a:rPr lang="ru-RU" sz="1400" dirty="0" err="1">
                <a:latin typeface="Cambria" pitchFamily="18" charset="0"/>
              </a:rPr>
              <a:t>Initiative</a:t>
            </a:r>
            <a:r>
              <a:rPr lang="ru-RU" sz="1400" dirty="0">
                <a:latin typeface="Cambria" pitchFamily="18" charset="0"/>
              </a:rPr>
              <a:t> </a:t>
            </a:r>
            <a:r>
              <a:rPr lang="ru-RU" sz="1400" dirty="0" smtClean="0">
                <a:latin typeface="Cambria" pitchFamily="18" charset="0"/>
              </a:rPr>
              <a:t>предложена концепция ОПП </a:t>
            </a:r>
            <a:r>
              <a:rPr lang="ru-RU" sz="1400" dirty="0">
                <a:latin typeface="Cambria" pitchFamily="18" charset="0"/>
              </a:rPr>
              <a:t>и </a:t>
            </a:r>
            <a:r>
              <a:rPr lang="ru-RU" sz="1400" dirty="0" smtClean="0">
                <a:latin typeface="Cambria" pitchFamily="18" charset="0"/>
              </a:rPr>
              <a:t> определены  стадии тяжести </a:t>
            </a:r>
            <a:endParaRPr lang="ru-RU" sz="1400" dirty="0">
              <a:latin typeface="Cambria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417976" y="4083918"/>
            <a:ext cx="4383236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1600" b="1" dirty="0" smtClean="0">
                <a:solidFill>
                  <a:srgbClr val="C00000"/>
                </a:solidFill>
                <a:latin typeface="Cambria" pitchFamily="18" charset="0"/>
              </a:rPr>
              <a:t>KDIGO </a:t>
            </a:r>
            <a:r>
              <a:rPr lang="en-US" sz="1200" dirty="0">
                <a:solidFill>
                  <a:prstClr val="black"/>
                </a:solidFill>
                <a:latin typeface="Cambria" pitchFamily="18" charset="0"/>
              </a:rPr>
              <a:t>(Kidney Disease Improving Global Outcome)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В 2012 году рабочей группой экспертов KDIGO 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</a:rPr>
              <a:t>унифицировано определение 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и 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</a:rPr>
              <a:t>классификация 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ОПП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94122" y="2931790"/>
            <a:ext cx="4383236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1600" b="1" dirty="0" smtClean="0">
                <a:solidFill>
                  <a:srgbClr val="C00000"/>
                </a:solidFill>
                <a:latin typeface="Cambria" pitchFamily="18" charset="0"/>
              </a:rPr>
              <a:t>AKIN </a:t>
            </a:r>
            <a:r>
              <a:rPr lang="en-US" sz="1400" dirty="0" smtClean="0">
                <a:solidFill>
                  <a:prstClr val="black"/>
                </a:solidFill>
                <a:latin typeface="Cambria" pitchFamily="18" charset="0"/>
              </a:rPr>
              <a:t>(Acute Kidney Injury Network)</a:t>
            </a:r>
            <a:endParaRPr lang="en-US" sz="1400" dirty="0">
              <a:solidFill>
                <a:prstClr val="black"/>
              </a:solidFill>
              <a:latin typeface="Cambria" pitchFamily="18" charset="0"/>
            </a:endParaRP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В 2007 году исследовательской группой 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</a:rPr>
              <a:t>AKIN 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внесены некоторые изменения в 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</a:rPr>
              <a:t>классификацию RIFLE и представлены 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AKIN – критерии 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411200" y="1745624"/>
            <a:ext cx="4383237" cy="97014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1600" b="1" dirty="0" err="1">
                <a:solidFill>
                  <a:srgbClr val="C00000"/>
                </a:solidFill>
                <a:latin typeface="Cambria" pitchFamily="18" charset="0"/>
              </a:rPr>
              <a:t>p</a:t>
            </a:r>
            <a:r>
              <a:rPr lang="en-US" sz="1600" b="1" dirty="0" err="1" smtClean="0">
                <a:solidFill>
                  <a:srgbClr val="C00000"/>
                </a:solidFill>
                <a:latin typeface="Cambria" pitchFamily="18" charset="0"/>
              </a:rPr>
              <a:t>RIFLE</a:t>
            </a:r>
            <a:r>
              <a:rPr lang="en-US" sz="1600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en-US" sz="1400" dirty="0">
                <a:solidFill>
                  <a:prstClr val="black"/>
                </a:solidFill>
                <a:latin typeface="Cambria" pitchFamily="18" charset="0"/>
              </a:rPr>
              <a:t>(Risk, Injury, Failure, Loss, ESRD)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В 2007 году </a:t>
            </a:r>
            <a:r>
              <a:rPr lang="ru-RU" sz="1400" dirty="0" err="1">
                <a:solidFill>
                  <a:prstClr val="black"/>
                </a:solidFill>
                <a:latin typeface="Cambria" pitchFamily="18" charset="0"/>
              </a:rPr>
              <a:t>Ackan-Arikan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</a:rPr>
              <a:t>с соавт. предложили 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модификацию 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</a:rPr>
              <a:t>RIFLE для детей. Градация </a:t>
            </a:r>
            <a:r>
              <a:rPr lang="ru-RU" sz="1400" dirty="0">
                <a:solidFill>
                  <a:prstClr val="black"/>
                </a:solidFill>
                <a:latin typeface="Cambria" pitchFamily="18" charset="0"/>
              </a:rPr>
              <a:t>по стадиям осуществлялась на основании </a:t>
            </a:r>
            <a:r>
              <a:rPr lang="ru-RU" sz="1400" dirty="0" smtClean="0">
                <a:solidFill>
                  <a:prstClr val="black"/>
                </a:solidFill>
                <a:latin typeface="Cambria" pitchFamily="18" charset="0"/>
              </a:rPr>
              <a:t>рСКФ</a:t>
            </a:r>
            <a:endParaRPr lang="ru-RU" sz="1400" dirty="0">
              <a:solidFill>
                <a:prstClr val="black"/>
              </a:solidFill>
              <a:latin typeface="Cambria" pitchFamily="18" charset="0"/>
            </a:endParaRPr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34" y="1702390"/>
            <a:ext cx="6096000" cy="3074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23528" y="1670392"/>
            <a:ext cx="3888432" cy="30582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93" y="1745624"/>
            <a:ext cx="6096000" cy="267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трелка вниз 11"/>
          <p:cNvSpPr/>
          <p:nvPr/>
        </p:nvSpPr>
        <p:spPr>
          <a:xfrm>
            <a:off x="4572000" y="1419622"/>
            <a:ext cx="288032" cy="326002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6400197" y="2715766"/>
            <a:ext cx="288032" cy="216024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6412828" y="3867894"/>
            <a:ext cx="288032" cy="216024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31205" y="1670392"/>
            <a:ext cx="3958210" cy="26982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34" y="1763007"/>
            <a:ext cx="6102350" cy="2513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393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  <p:bldP spid="12" grpId="0" animBg="1"/>
      <p:bldP spid="22" grpId="0" animBg="1"/>
      <p:bldP spid="23" grpId="0" animBg="1"/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Принципы лечения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1600" y="915568"/>
            <a:ext cx="7560840" cy="964805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>
                <a:solidFill>
                  <a:prstClr val="white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285750" lvl="1" indent="-285750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0" lvl="1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23728" y="1083032"/>
            <a:ext cx="650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Cambria" pitchFamily="18" charset="0"/>
              </a:rPr>
              <a:t>Стимуляция собственного диуреза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8093739"/>
              </p:ext>
            </p:extLst>
          </p:nvPr>
        </p:nvGraphicFramePr>
        <p:xfrm>
          <a:off x="179511" y="1912086"/>
          <a:ext cx="8784975" cy="39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5"/>
              </a:tblGrid>
              <a:tr h="37163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Cambria" pitchFamily="18" charset="0"/>
                        </a:rPr>
                        <a:t>Фуросемид</a:t>
                      </a:r>
                      <a:endParaRPr lang="ru-RU" sz="2000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87" y="2643760"/>
            <a:ext cx="13843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2259061" y="4692307"/>
            <a:ext cx="6705426" cy="41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1400" i="1" dirty="0" smtClean="0">
                <a:solidFill>
                  <a:prstClr val="black"/>
                </a:solidFill>
                <a:latin typeface="Cambria" pitchFamily="18" charset="0"/>
              </a:rPr>
              <a:t>KDIGO clinical practice guidelines for acute kidney injury</a:t>
            </a:r>
            <a:r>
              <a:rPr lang="ru-RU" sz="1400" i="1" dirty="0" smtClean="0">
                <a:solidFill>
                  <a:prstClr val="black"/>
                </a:solidFill>
                <a:latin typeface="Cambria" pitchFamily="18" charset="0"/>
              </a:rPr>
              <a:t>. </a:t>
            </a:r>
            <a:r>
              <a:rPr lang="en-US" sz="1400" i="1" dirty="0" smtClean="0">
                <a:solidFill>
                  <a:prstClr val="black"/>
                </a:solidFill>
                <a:latin typeface="Cambria" pitchFamily="18" charset="0"/>
              </a:rPr>
              <a:t>Kidney </a:t>
            </a:r>
            <a:r>
              <a:rPr lang="en-US" sz="1400" i="1" dirty="0" err="1" smtClean="0">
                <a:solidFill>
                  <a:prstClr val="black"/>
                </a:solidFill>
                <a:latin typeface="Cambria" pitchFamily="18" charset="0"/>
              </a:rPr>
              <a:t>Int</a:t>
            </a:r>
            <a:r>
              <a:rPr lang="en-US" sz="1400" i="1" dirty="0" smtClean="0">
                <a:solidFill>
                  <a:prstClr val="black"/>
                </a:solidFill>
                <a:latin typeface="Cambria" pitchFamily="18" charset="0"/>
              </a:rPr>
              <a:t> Suppl. 2012;2(1) </a:t>
            </a:r>
            <a:endParaRPr lang="de-DE" sz="1400" i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524" y="2410582"/>
            <a:ext cx="7040963" cy="2031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3.4.1. Мы не рекомендуем использовать диуретики для профилактики ОПП (1В).</a:t>
            </a:r>
          </a:p>
          <a:p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3.4.2. 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</a:rPr>
              <a:t>Мы не </a:t>
            </a: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рекомендуем использовать диуретики для лечения ОПП, за исключение лечения пациентов с гипергидратацией (2С).</a:t>
            </a:r>
          </a:p>
          <a:p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5.2.2. Не рекомендуется использовать диуретики для ускорения восстановления функции почек или для уменьшения длительности и частоты процедур ЗПТ (2В)</a:t>
            </a:r>
            <a:endParaRPr lang="ru-RU" dirty="0">
              <a:solidFill>
                <a:prstClr val="black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96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Принципы лечения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1600" y="800684"/>
            <a:ext cx="7560840" cy="964805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>
                <a:solidFill>
                  <a:prstClr val="white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285750" lvl="1" indent="-285750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0" lvl="1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23728" y="968148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Cambria" pitchFamily="18" charset="0"/>
              </a:rPr>
              <a:t>Симптоматическая терапия</a:t>
            </a:r>
            <a:endParaRPr lang="ru-RU" sz="20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851670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Устранение анемии </a:t>
            </a:r>
            <a:r>
              <a:rPr lang="ru-RU" dirty="0" smtClean="0">
                <a:latin typeface="Cambria" pitchFamily="18" charset="0"/>
              </a:rPr>
              <a:t>– переливание отмытых эритроцитов или эритроцитарной массы, обедненной лейкоцитами – 10-20 мл/кг при </a:t>
            </a:r>
            <a:r>
              <a:rPr lang="en-US" dirty="0" err="1" smtClean="0">
                <a:latin typeface="Cambria" pitchFamily="18" charset="0"/>
              </a:rPr>
              <a:t>Hb</a:t>
            </a:r>
            <a:r>
              <a:rPr lang="ru-RU" dirty="0" smtClean="0">
                <a:latin typeface="Cambria" pitchFamily="18" charset="0"/>
              </a:rPr>
              <a:t>&lt;70г/л или выше, но наличии клинических проявлениях ишемии (снижение сатурации кислорода, выраженная тахикардия и т.д.);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Коррекция ацидоза </a:t>
            </a:r>
            <a:r>
              <a:rPr lang="ru-RU" dirty="0" smtClean="0">
                <a:latin typeface="Cambria" pitchFamily="18" charset="0"/>
              </a:rPr>
              <a:t>– при </a:t>
            </a:r>
            <a:r>
              <a:rPr lang="en-US" dirty="0" smtClean="0">
                <a:latin typeface="Cambria" pitchFamily="18" charset="0"/>
              </a:rPr>
              <a:t>HCO3≤15 </a:t>
            </a:r>
            <a:r>
              <a:rPr lang="ru-RU" dirty="0" smtClean="0">
                <a:latin typeface="Cambria" pitchFamily="18" charset="0"/>
              </a:rPr>
              <a:t>ммоль/л – внутривенно, если &gt;15 ммоль/л – внутрь: доза </a:t>
            </a:r>
            <a:r>
              <a:rPr lang="en-US" dirty="0" smtClean="0">
                <a:latin typeface="Cambria" pitchFamily="18" charset="0"/>
              </a:rPr>
              <a:t>NaHCO3 –</a:t>
            </a:r>
            <a:r>
              <a:rPr lang="ru-RU" dirty="0" smtClean="0">
                <a:latin typeface="Cambria" pitchFamily="18" charset="0"/>
              </a:rPr>
              <a:t> </a:t>
            </a:r>
            <a:r>
              <a:rPr lang="en-US" dirty="0" smtClean="0">
                <a:latin typeface="Cambria" pitchFamily="18" charset="0"/>
              </a:rPr>
              <a:t>1</a:t>
            </a:r>
            <a:r>
              <a:rPr lang="ru-RU" dirty="0" smtClean="0">
                <a:latin typeface="Cambria" pitchFamily="18" charset="0"/>
              </a:rPr>
              <a:t>-2 ммоль/кг;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Коррекция электролитных нарушений</a:t>
            </a:r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dirty="0" smtClean="0">
                <a:latin typeface="Cambria" pitchFamily="18" charset="0"/>
              </a:rPr>
              <a:t>(гиперкалиемии, гипонатриемии, гипокальциемии).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Антигипертензивная терапия</a:t>
            </a:r>
            <a:r>
              <a:rPr lang="ru-RU" dirty="0" smtClean="0">
                <a:solidFill>
                  <a:srgbClr val="C00000"/>
                </a:solidFill>
                <a:latin typeface="Cambria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5926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20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Принципы лечения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1600" y="685800"/>
            <a:ext cx="7560840" cy="964805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>
                <a:solidFill>
                  <a:prstClr val="white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285750" lvl="1" indent="-285750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0" lvl="1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104702" y="853264"/>
            <a:ext cx="650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prstClr val="black"/>
                </a:solidFill>
                <a:latin typeface="Cambria" pitchFamily="18" charset="0"/>
              </a:rPr>
              <a:t>Антигипертензивная терапия</a:t>
            </a:r>
            <a:endParaRPr lang="ru-RU" sz="20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680049"/>
            <a:ext cx="864096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solidFill>
                  <a:srgbClr val="C00000"/>
                </a:solidFill>
                <a:latin typeface="Cambria" pitchFamily="18" charset="0"/>
              </a:rPr>
              <a:t>Экстренное лечение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– </a:t>
            </a:r>
            <a:r>
              <a:rPr lang="ru-RU" sz="1600" b="1" i="1" dirty="0" err="1" smtClean="0">
                <a:solidFill>
                  <a:prstClr val="black"/>
                </a:solidFill>
                <a:latin typeface="Cambria" pitchFamily="18" charset="0"/>
              </a:rPr>
              <a:t>нифедипин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 короткого действия (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1 табл.=10мг)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перорально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(сублингвально или внутрь): по 0,1-0,25 мг/кг 2-4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раза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в день (макс. 3 мг/кг/сут до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90 мг/сут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);</a:t>
            </a:r>
            <a:endParaRPr lang="ru-RU" sz="1600" dirty="0" smtClean="0">
              <a:solidFill>
                <a:prstClr val="black"/>
              </a:solidFill>
              <a:latin typeface="Cambria" pitchFamily="18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600" b="1" dirty="0" smtClean="0">
                <a:solidFill>
                  <a:srgbClr val="C00000"/>
                </a:solidFill>
                <a:latin typeface="Cambria" pitchFamily="18" charset="0"/>
              </a:rPr>
              <a:t>Плановая терапия: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i="1" dirty="0">
                <a:solidFill>
                  <a:prstClr val="black"/>
                </a:solidFill>
                <a:latin typeface="Cambria" pitchFamily="18" charset="0"/>
              </a:rPr>
              <a:t>б</a:t>
            </a:r>
            <a:r>
              <a:rPr lang="ru-RU" sz="1600" i="1" dirty="0" smtClean="0">
                <a:solidFill>
                  <a:prstClr val="black"/>
                </a:solidFill>
                <a:latin typeface="Cambria" pitchFamily="18" charset="0"/>
              </a:rPr>
              <a:t>локаторы кальциевых каналов:</a:t>
            </a:r>
            <a:r>
              <a:rPr lang="ru-RU" sz="1600" b="1" dirty="0" smtClean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sz="1600" b="1" i="1" dirty="0" smtClean="0">
                <a:solidFill>
                  <a:prstClr val="black"/>
                </a:solidFill>
                <a:latin typeface="Cambria" pitchFamily="18" charset="0"/>
              </a:rPr>
              <a:t>амлодипин</a:t>
            </a:r>
            <a:r>
              <a:rPr lang="ru-RU" sz="1600" b="1" dirty="0" smtClean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по 0,06 мг/кг/сут 1-2 раза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в день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(макс. 0,3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мг/кг/сут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(10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мг/сут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));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l-GR" sz="1600" i="1" dirty="0" smtClean="0">
                <a:solidFill>
                  <a:prstClr val="black"/>
                </a:solidFill>
                <a:latin typeface="Cambria" pitchFamily="18" charset="0"/>
              </a:rPr>
              <a:t>β</a:t>
            </a:r>
            <a:r>
              <a:rPr lang="ru-RU" sz="1600" i="1" dirty="0" smtClean="0">
                <a:solidFill>
                  <a:prstClr val="black"/>
                </a:solidFill>
                <a:latin typeface="Cambria" pitchFamily="18" charset="0"/>
              </a:rPr>
              <a:t>-адреноблокаторы: </a:t>
            </a:r>
            <a:r>
              <a:rPr lang="ru-RU" sz="1600" b="1" i="1" dirty="0" err="1" smtClean="0">
                <a:solidFill>
                  <a:prstClr val="black"/>
                </a:solidFill>
                <a:latin typeface="Cambria" pitchFamily="18" charset="0"/>
              </a:rPr>
              <a:t>метопролол</a:t>
            </a:r>
            <a:r>
              <a:rPr lang="ru-RU" sz="1600" b="1" dirty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по 1-2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мг/кг/сут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2 раза в день (макс. 6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мг/кг/сут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(200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мг/сут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)); </a:t>
            </a:r>
            <a:r>
              <a:rPr lang="ru-RU" sz="1600" b="1" i="1" dirty="0" err="1" smtClean="0">
                <a:solidFill>
                  <a:prstClr val="black"/>
                </a:solidFill>
                <a:latin typeface="Cambria" pitchFamily="18" charset="0"/>
              </a:rPr>
              <a:t>бисопролол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по 2,5 мг/сут 1 раз в день (макс. 10 мг/день);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l-GR" sz="1600" i="1" dirty="0" smtClean="0">
                <a:solidFill>
                  <a:prstClr val="black"/>
                </a:solidFill>
                <a:latin typeface="Cambria" pitchFamily="18" charset="0"/>
              </a:rPr>
              <a:t>α</a:t>
            </a:r>
            <a:r>
              <a:rPr lang="ru-RU" sz="1600" i="1" dirty="0" smtClean="0">
                <a:solidFill>
                  <a:prstClr val="black"/>
                </a:solidFill>
                <a:latin typeface="Cambria" pitchFamily="18" charset="0"/>
              </a:rPr>
              <a:t>-</a:t>
            </a:r>
            <a:r>
              <a:rPr lang="ru-RU" sz="1600" i="1" dirty="0">
                <a:solidFill>
                  <a:prstClr val="black"/>
                </a:solidFill>
                <a:latin typeface="Cambria" pitchFamily="18" charset="0"/>
              </a:rPr>
              <a:t>, </a:t>
            </a:r>
            <a:r>
              <a:rPr lang="el-GR" sz="1600" i="1" dirty="0" smtClean="0">
                <a:solidFill>
                  <a:prstClr val="black"/>
                </a:solidFill>
                <a:latin typeface="Cambria" pitchFamily="18" charset="0"/>
              </a:rPr>
              <a:t>β</a:t>
            </a:r>
            <a:r>
              <a:rPr lang="ru-RU" sz="1600" i="1" dirty="0" smtClean="0">
                <a:solidFill>
                  <a:prstClr val="black"/>
                </a:solidFill>
                <a:latin typeface="Cambria" pitchFamily="18" charset="0"/>
              </a:rPr>
              <a:t>-адреноблокаторы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: </a:t>
            </a:r>
            <a:r>
              <a:rPr lang="ru-RU" sz="1600" b="1" i="1" dirty="0" err="1" smtClean="0">
                <a:solidFill>
                  <a:prstClr val="black"/>
                </a:solidFill>
                <a:latin typeface="Cambria" pitchFamily="18" charset="0"/>
              </a:rPr>
              <a:t>карведилол</a:t>
            </a:r>
            <a:r>
              <a:rPr lang="ru-RU" sz="1600" b="1" dirty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по</a:t>
            </a:r>
            <a:r>
              <a:rPr lang="ru-RU" sz="1600" b="1" dirty="0" smtClean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0,1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мг/кг/доза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2 раза в день (макс. 0,5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мг/кг/сут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(25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мг/сут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));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l-GR" sz="1600" i="1" dirty="0">
                <a:solidFill>
                  <a:prstClr val="black"/>
                </a:solidFill>
                <a:latin typeface="Cambria" pitchFamily="18" charset="0"/>
              </a:rPr>
              <a:t>α</a:t>
            </a:r>
            <a:r>
              <a:rPr lang="ru-RU" sz="1600" i="1" dirty="0" smtClean="0">
                <a:solidFill>
                  <a:prstClr val="black"/>
                </a:solidFill>
                <a:latin typeface="Cambria" pitchFamily="18" charset="0"/>
              </a:rPr>
              <a:t>-адреноблокаторы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: </a:t>
            </a:r>
            <a:r>
              <a:rPr lang="ru-RU" sz="1600" b="1" i="1" dirty="0" err="1" smtClean="0">
                <a:solidFill>
                  <a:prstClr val="black"/>
                </a:solidFill>
                <a:latin typeface="Cambria" pitchFamily="18" charset="0"/>
              </a:rPr>
              <a:t>доксазозин</a:t>
            </a:r>
            <a:r>
              <a:rPr lang="ru-RU" sz="1600" b="1" dirty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по 0,5-1 мг/сут  1-2 раза в день (макс. 4 мг/сут);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1600" i="1" dirty="0">
                <a:solidFill>
                  <a:prstClr val="black"/>
                </a:solidFill>
                <a:latin typeface="Cambria" pitchFamily="18" charset="0"/>
              </a:rPr>
              <a:t>д</a:t>
            </a:r>
            <a:r>
              <a:rPr lang="ru-RU" sz="1600" i="1" dirty="0" smtClean="0">
                <a:solidFill>
                  <a:prstClr val="black"/>
                </a:solidFill>
                <a:latin typeface="Cambria" pitchFamily="18" charset="0"/>
              </a:rPr>
              <a:t>иуретики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: </a:t>
            </a:r>
            <a:r>
              <a:rPr lang="ru-RU" sz="1600" b="1" i="1" dirty="0">
                <a:solidFill>
                  <a:prstClr val="black"/>
                </a:solidFill>
                <a:latin typeface="Cambria" pitchFamily="18" charset="0"/>
              </a:rPr>
              <a:t>фуросемид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по </a:t>
            </a:r>
            <a:r>
              <a:rPr lang="ru-RU" sz="1600" dirty="0">
                <a:solidFill>
                  <a:prstClr val="black"/>
                </a:solidFill>
                <a:latin typeface="Cambria" pitchFamily="18" charset="0"/>
              </a:rPr>
              <a:t>0,5-2 мг/кг/доза </a:t>
            </a:r>
            <a:r>
              <a:rPr lang="ru-RU" sz="1600" dirty="0" smtClean="0">
                <a:solidFill>
                  <a:prstClr val="black"/>
                </a:solidFill>
                <a:latin typeface="Cambria" pitchFamily="18" charset="0"/>
              </a:rPr>
              <a:t>(макс. 6 мг/кг/сут).</a:t>
            </a:r>
            <a:endParaRPr lang="ru-RU" sz="1600" dirty="0">
              <a:solidFill>
                <a:prstClr val="black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52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23478"/>
            <a:ext cx="8784976" cy="57606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Принципы лечения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971600" y="915568"/>
            <a:ext cx="7560840" cy="964805"/>
            <a:chOff x="371872" y="3118257"/>
            <a:chExt cx="7248127" cy="964805"/>
          </a:xfrm>
        </p:grpSpPr>
        <p:sp>
          <p:nvSpPr>
            <p:cNvPr id="17" name="Полилиния 16"/>
            <p:cNvSpPr/>
            <p:nvPr/>
          </p:nvSpPr>
          <p:spPr>
            <a:xfrm>
              <a:off x="371872" y="3118258"/>
              <a:ext cx="720080" cy="964804"/>
            </a:xfrm>
            <a:custGeom>
              <a:avLst/>
              <a:gdLst>
                <a:gd name="connsiteX0" fmla="*/ 0 w 1484312"/>
                <a:gd name="connsiteY0" fmla="*/ 0 h 1039018"/>
                <a:gd name="connsiteX1" fmla="*/ 964803 w 1484312"/>
                <a:gd name="connsiteY1" fmla="*/ 0 h 1039018"/>
                <a:gd name="connsiteX2" fmla="*/ 1484312 w 1484312"/>
                <a:gd name="connsiteY2" fmla="*/ 519509 h 1039018"/>
                <a:gd name="connsiteX3" fmla="*/ 964803 w 1484312"/>
                <a:gd name="connsiteY3" fmla="*/ 1039018 h 1039018"/>
                <a:gd name="connsiteX4" fmla="*/ 0 w 1484312"/>
                <a:gd name="connsiteY4" fmla="*/ 1039018 h 1039018"/>
                <a:gd name="connsiteX5" fmla="*/ 519509 w 1484312"/>
                <a:gd name="connsiteY5" fmla="*/ 519509 h 1039018"/>
                <a:gd name="connsiteX6" fmla="*/ 0 w 1484312"/>
                <a:gd name="connsiteY6" fmla="*/ 0 h 103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84312" h="1039018">
                  <a:moveTo>
                    <a:pt x="1484312" y="0"/>
                  </a:moveTo>
                  <a:lnTo>
                    <a:pt x="1484312" y="675362"/>
                  </a:lnTo>
                  <a:lnTo>
                    <a:pt x="742156" y="1039018"/>
                  </a:lnTo>
                  <a:lnTo>
                    <a:pt x="0" y="675362"/>
                  </a:lnTo>
                  <a:lnTo>
                    <a:pt x="0" y="0"/>
                  </a:lnTo>
                  <a:lnTo>
                    <a:pt x="742156" y="363656"/>
                  </a:lnTo>
                  <a:lnTo>
                    <a:pt x="1484312" y="0"/>
                  </a:lnTo>
                  <a:close/>
                </a:path>
              </a:pathLst>
            </a:custGeom>
            <a:solidFill>
              <a:srgbClr val="C00000"/>
            </a:solidFill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511" tIns="536019" rIns="16511" bIns="536020" numCol="1" spcCol="1270" anchor="ctr" anchorCtr="0">
              <a:noAutofit/>
            </a:bodyPr>
            <a:lstStyle/>
            <a:p>
              <a:pPr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600">
                <a:solidFill>
                  <a:prstClr val="white"/>
                </a:solidFill>
              </a:endParaRP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1427490" y="3118257"/>
              <a:ext cx="6192509" cy="735039"/>
            </a:xfrm>
            <a:custGeom>
              <a:avLst/>
              <a:gdLst>
                <a:gd name="connsiteX0" fmla="*/ 160804 w 964803"/>
                <a:gd name="connsiteY0" fmla="*/ 0 h 5056981"/>
                <a:gd name="connsiteX1" fmla="*/ 803999 w 964803"/>
                <a:gd name="connsiteY1" fmla="*/ 0 h 5056981"/>
                <a:gd name="connsiteX2" fmla="*/ 964803 w 964803"/>
                <a:gd name="connsiteY2" fmla="*/ 160804 h 5056981"/>
                <a:gd name="connsiteX3" fmla="*/ 964803 w 964803"/>
                <a:gd name="connsiteY3" fmla="*/ 5056981 h 5056981"/>
                <a:gd name="connsiteX4" fmla="*/ 964803 w 964803"/>
                <a:gd name="connsiteY4" fmla="*/ 5056981 h 5056981"/>
                <a:gd name="connsiteX5" fmla="*/ 0 w 964803"/>
                <a:gd name="connsiteY5" fmla="*/ 5056981 h 5056981"/>
                <a:gd name="connsiteX6" fmla="*/ 0 w 964803"/>
                <a:gd name="connsiteY6" fmla="*/ 5056981 h 5056981"/>
                <a:gd name="connsiteX7" fmla="*/ 0 w 964803"/>
                <a:gd name="connsiteY7" fmla="*/ 160804 h 5056981"/>
                <a:gd name="connsiteX8" fmla="*/ 160804 w 964803"/>
                <a:gd name="connsiteY8" fmla="*/ 0 h 5056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64803" h="5056981">
                  <a:moveTo>
                    <a:pt x="964803" y="842850"/>
                  </a:moveTo>
                  <a:lnTo>
                    <a:pt x="964803" y="4214131"/>
                  </a:lnTo>
                  <a:cubicBezTo>
                    <a:pt x="964803" y="4679625"/>
                    <a:pt x="951068" y="5056978"/>
                    <a:pt x="934124" y="5056978"/>
                  </a:cubicBezTo>
                  <a:lnTo>
                    <a:pt x="0" y="5056978"/>
                  </a:lnTo>
                  <a:lnTo>
                    <a:pt x="0" y="5056978"/>
                  </a:lnTo>
                  <a:lnTo>
                    <a:pt x="0" y="3"/>
                  </a:lnTo>
                  <a:lnTo>
                    <a:pt x="0" y="3"/>
                  </a:lnTo>
                  <a:lnTo>
                    <a:pt x="934124" y="3"/>
                  </a:lnTo>
                  <a:cubicBezTo>
                    <a:pt x="951068" y="3"/>
                    <a:pt x="964803" y="377356"/>
                    <a:pt x="964803" y="842850"/>
                  </a:cubicBez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6248" tIns="65513" rIns="65513" bIns="65514" numCol="1" spcCol="1270" anchor="t" anchorCtr="0">
              <a:noAutofit/>
            </a:bodyPr>
            <a:lstStyle/>
            <a:p>
              <a:pPr marL="285750" lvl="1" indent="-285750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FontTx/>
                <a:buChar char="••"/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  <a:p>
              <a:pPr marL="0" lvl="1" defTabSz="12890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endParaRPr lang="ru-RU" sz="29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091558" y="1083032"/>
            <a:ext cx="65052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latin typeface="Cambria" pitchFamily="18" charset="0"/>
              </a:rPr>
              <a:t>Когда надо начинать </a:t>
            </a:r>
            <a:r>
              <a:rPr lang="ru-RU" sz="2000" b="1" dirty="0" smtClean="0">
                <a:solidFill>
                  <a:prstClr val="black"/>
                </a:solidFill>
                <a:latin typeface="Cambria" pitchFamily="18" charset="0"/>
              </a:rPr>
              <a:t>диализную терапию?</a:t>
            </a:r>
            <a:endParaRPr lang="ru-RU" sz="2000" b="1" dirty="0">
              <a:solidFill>
                <a:prstClr val="black"/>
              </a:solidFill>
              <a:latin typeface="Cambria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87" y="2643760"/>
            <a:ext cx="13843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el 1"/>
          <p:cNvSpPr txBox="1">
            <a:spLocks/>
          </p:cNvSpPr>
          <p:nvPr/>
        </p:nvSpPr>
        <p:spPr>
          <a:xfrm>
            <a:off x="1923525" y="4692307"/>
            <a:ext cx="6984775" cy="419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sz="1400" i="1" dirty="0" smtClean="0">
                <a:solidFill>
                  <a:prstClr val="black"/>
                </a:solidFill>
                <a:latin typeface="Cambria" pitchFamily="18" charset="0"/>
              </a:rPr>
              <a:t>KDIGO clinical practice guidelines for acute kidney injury</a:t>
            </a:r>
            <a:r>
              <a:rPr lang="ru-RU" sz="1400" i="1" dirty="0" smtClean="0">
                <a:solidFill>
                  <a:prstClr val="black"/>
                </a:solidFill>
                <a:latin typeface="Cambria" pitchFamily="18" charset="0"/>
              </a:rPr>
              <a:t>. </a:t>
            </a:r>
            <a:r>
              <a:rPr lang="en-US" sz="1400" i="1" dirty="0" smtClean="0">
                <a:solidFill>
                  <a:prstClr val="black"/>
                </a:solidFill>
                <a:latin typeface="Cambria" pitchFamily="18" charset="0"/>
              </a:rPr>
              <a:t>Kidney </a:t>
            </a:r>
            <a:r>
              <a:rPr lang="en-US" sz="1400" i="1" dirty="0" err="1" smtClean="0">
                <a:solidFill>
                  <a:prstClr val="black"/>
                </a:solidFill>
                <a:latin typeface="Cambria" pitchFamily="18" charset="0"/>
              </a:rPr>
              <a:t>Int</a:t>
            </a:r>
            <a:r>
              <a:rPr lang="ru-RU" sz="1400" i="1" dirty="0" smtClean="0">
                <a:solidFill>
                  <a:prstClr val="black"/>
                </a:solidFill>
                <a:latin typeface="Cambria" pitchFamily="18" charset="0"/>
              </a:rPr>
              <a:t>.</a:t>
            </a:r>
            <a:r>
              <a:rPr lang="en-US" sz="1400" i="1" dirty="0" smtClean="0">
                <a:solidFill>
                  <a:prstClr val="black"/>
                </a:solidFill>
                <a:latin typeface="Cambria" pitchFamily="18" charset="0"/>
              </a:rPr>
              <a:t> Suppl. 2012;</a:t>
            </a:r>
            <a:r>
              <a:rPr lang="ru-RU" sz="1400" i="1" dirty="0" smtClean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en-US" sz="1400" i="1" dirty="0" smtClean="0">
                <a:solidFill>
                  <a:prstClr val="black"/>
                </a:solidFill>
                <a:latin typeface="Cambria" pitchFamily="18" charset="0"/>
              </a:rPr>
              <a:t>2(1) </a:t>
            </a:r>
            <a:endParaRPr lang="de-DE" sz="1400" i="1" dirty="0">
              <a:solidFill>
                <a:prstClr val="black"/>
              </a:solidFill>
              <a:latin typeface="Cambr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23525" y="2006735"/>
            <a:ext cx="6984776" cy="258532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  <a:latin typeface="Cambria" pitchFamily="18" charset="0"/>
              </a:rPr>
              <a:t>5.1.1: ЗПТ необходимо инициировать 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незамедлительно, если имеются </a:t>
            </a:r>
            <a:r>
              <a:rPr lang="ru-RU" b="1" dirty="0" err="1">
                <a:solidFill>
                  <a:srgbClr val="C00000"/>
                </a:solidFill>
                <a:latin typeface="Cambria" pitchFamily="18" charset="0"/>
              </a:rPr>
              <a:t>жизнеугрожающие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 нарушения водного, кислотно-основного или электролитного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баланса 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</a:rPr>
              <a:t>(Без градаций</a:t>
            </a: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).</a:t>
            </a:r>
            <a:endParaRPr lang="ru-RU" dirty="0">
              <a:solidFill>
                <a:prstClr val="black"/>
              </a:solidFill>
              <a:latin typeface="Cambria" pitchFamily="18" charset="0"/>
            </a:endParaRPr>
          </a:p>
          <a:p>
            <a:endParaRPr lang="ru-RU" dirty="0">
              <a:solidFill>
                <a:prstClr val="black"/>
              </a:solidFill>
              <a:latin typeface="Cambria" pitchFamily="18" charset="0"/>
            </a:endParaRPr>
          </a:p>
          <a:p>
            <a:r>
              <a:rPr lang="ru-RU" dirty="0">
                <a:solidFill>
                  <a:prstClr val="black"/>
                </a:solidFill>
                <a:latin typeface="Cambria" pitchFamily="18" charset="0"/>
              </a:rPr>
              <a:t>5.1.2: При принятии решения о начале ЗПТ 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необходимо в большей степени ориентироваться на наличие клинических проявлений и состояний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</a:rPr>
              <a:t>, которые могут быть изменены с помощью ЗПТ, и </a:t>
            </a:r>
            <a:r>
              <a:rPr lang="ru-RU" b="1" dirty="0">
                <a:solidFill>
                  <a:srgbClr val="C00000"/>
                </a:solidFill>
                <a:latin typeface="Cambria" pitchFamily="18" charset="0"/>
              </a:rPr>
              <a:t>динамику лабораторных тестов, а не отдельные уровни мочевины и </a:t>
            </a:r>
            <a:r>
              <a:rPr lang="ru-RU" b="1" dirty="0" smtClean="0">
                <a:solidFill>
                  <a:srgbClr val="C00000"/>
                </a:solidFill>
                <a:latin typeface="Cambria" pitchFamily="18" charset="0"/>
              </a:rPr>
              <a:t>креатинина</a:t>
            </a: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Cambria" pitchFamily="18" charset="0"/>
              </a:rPr>
              <a:t>(Без градаций</a:t>
            </a:r>
            <a:r>
              <a:rPr lang="ru-RU" dirty="0" smtClean="0">
                <a:solidFill>
                  <a:prstClr val="black"/>
                </a:solidFill>
                <a:latin typeface="Cambria" pitchFamily="18" charset="0"/>
              </a:rPr>
              <a:t>).</a:t>
            </a:r>
            <a:endParaRPr lang="ru-RU" dirty="0">
              <a:solidFill>
                <a:prstClr val="black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587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784976" cy="57606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Cambria" pitchFamily="18" charset="0"/>
              </a:rPr>
              <a:t>Показания для заместительной почечной терапии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838376"/>
              </p:ext>
            </p:extLst>
          </p:nvPr>
        </p:nvGraphicFramePr>
        <p:xfrm>
          <a:off x="467544" y="627534"/>
          <a:ext cx="8280920" cy="4328160"/>
        </p:xfrm>
        <a:graphic>
          <a:graphicData uri="http://schemas.openxmlformats.org/drawingml/2006/table">
            <a:tbl>
              <a:tblPr bandRow="1">
                <a:tableStyleId>{8EC20E35-A176-4012-BC5E-935CFFF8708E}</a:tableStyleId>
              </a:tblPr>
              <a:tblGrid>
                <a:gridCol w="8280920"/>
              </a:tblGrid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1. Абсолютные показания к началу ЗПТ при ОПП: </a:t>
                      </a:r>
                      <a:b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</a:b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анурия в течение 12-24 часов или олигурия более 24 часов. </a:t>
                      </a:r>
                      <a:endParaRPr kumimoji="0" lang="ru-RU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  <a:tr h="3464376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2. У детей с ОПП и адекватным диурезом на первый план выступают следующие показания к ЗПТ: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2.1. Развитие жизнеугрожающих состояний, не поддающихся консервативной терапии: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гипергидратация с отеком легких, головного мозга и резистентная к введению фуросемида;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гиперкалиемия (&gt; 6,5 ммоль/л с ЭКГ признаками);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уремическая энцефалопатия;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злокачественная артериальная гипертензия;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2.2. Метаболические расстройства, не поддающиеся консервативной терапии: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тяжелый метаболический ацидоз (рН &lt;7,2, ВЕ &lt; -10);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гипо- и гипернатриемия (&lt; 120 ммоль/л и &gt; 160 ммоль/л); </a:t>
                      </a:r>
                    </a:p>
                    <a:p>
                      <a:pPr marL="285750" marR="0" lvl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  <a:latin typeface="Cambria" pitchFamily="18" charset="0"/>
                        </a:rPr>
                        <a:t>уровень мочевины &gt; 40 ммоль/л (у новорожденных &gt;30 ммоль/л).</a:t>
                      </a:r>
                      <a:endParaRPr kumimoji="0" lang="ru-RU" sz="16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" pitchFamily="18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0290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6064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tx1"/>
                </a:solidFill>
                <a:latin typeface="Cambria" pitchFamily="18" charset="0"/>
              </a:rPr>
              <a:t>Выбор метода заместительной почечной терапии</a:t>
            </a:r>
            <a:endParaRPr lang="ru-RU" sz="30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9" name="Picture 7" descr="http://www.fmc-romania.ro/attach/multiFiltrat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99542"/>
            <a:ext cx="81880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9542"/>
            <a:ext cx="772145" cy="188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919084"/>
            <a:ext cx="2300928" cy="1512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6451167"/>
              </p:ext>
            </p:extLst>
          </p:nvPr>
        </p:nvGraphicFramePr>
        <p:xfrm>
          <a:off x="467544" y="2715766"/>
          <a:ext cx="8352927" cy="2194560"/>
        </p:xfrm>
        <a:graphic>
          <a:graphicData uri="http://schemas.openxmlformats.org/drawingml/2006/table">
            <a:tbl>
              <a:tblPr bandRow="1">
                <a:tableStyleId>{8EC20E35-A176-4012-BC5E-935CFFF8708E}</a:tableStyleId>
              </a:tblPr>
              <a:tblGrid>
                <a:gridCol w="2160240"/>
                <a:gridCol w="3528392"/>
                <a:gridCol w="2664295"/>
              </a:tblGrid>
              <a:tr h="7509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Интермиттирующий гемодиализ </a:t>
                      </a:r>
                      <a:br>
                        <a:rPr lang="ru-RU" sz="1600" dirty="0" smtClean="0"/>
                      </a:br>
                      <a:r>
                        <a:rPr lang="ru-RU" sz="1600" dirty="0" smtClean="0"/>
                        <a:t>(4-6 ч в день)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Продленная гемо(</a:t>
                      </a:r>
                      <a:r>
                        <a:rPr lang="ru-RU" sz="1600" dirty="0" err="1" smtClean="0"/>
                        <a:t>диа</a:t>
                      </a:r>
                      <a:r>
                        <a:rPr lang="ru-RU" sz="1600" dirty="0" smtClean="0"/>
                        <a:t>)фильтраци</a:t>
                      </a:r>
                      <a:r>
                        <a:rPr lang="ru-RU" sz="1600" baseline="0" dirty="0" smtClean="0"/>
                        <a:t>я </a:t>
                      </a:r>
                    </a:p>
                    <a:p>
                      <a:pPr algn="ctr"/>
                      <a:r>
                        <a:rPr lang="ru-RU" sz="1600" baseline="0" dirty="0" smtClean="0"/>
                        <a:t>(1-2 суток / </a:t>
                      </a: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1-2 суток / и </a:t>
                      </a:r>
                      <a:r>
                        <a:rPr kumimoji="0" lang="ru-RU" sz="1600" u="none" strike="noStrike" kern="1200" cap="none" spc="0" normalizeH="0" baseline="0" noProof="0" dirty="0" err="1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т.д</a:t>
                      </a:r>
                      <a:r>
                        <a:rPr kumimoji="0" lang="ru-RU" sz="16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;</a:t>
                      </a:r>
                      <a:r>
                        <a:rPr lang="ru-RU" sz="1600" baseline="0" dirty="0" smtClean="0"/>
                        <a:t>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Постоянный перитонеальный диализ (круглосуточно)</a:t>
                      </a:r>
                      <a:endParaRPr lang="ru-RU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стабильные дети старше 2-х лет;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экстренное</a:t>
                      </a:r>
                      <a:r>
                        <a:rPr lang="ru-RU" sz="1400" baseline="0" dirty="0" smtClean="0"/>
                        <a:t> лечение гиперкалиемии.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нестабильные пациенты на кардиотонической поддержке по поводу сепсиса, септического шока;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пациенты с тяжелой гипергидратацией, отеком легких или головного мозга;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при выраженной азотемии.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400" dirty="0" smtClean="0"/>
                        <a:t>стабильные дети до 2-х лет жизни;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400" baseline="0" dirty="0" smtClean="0"/>
                        <a:t>у пациентов с нарушениями гемостаза;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400" baseline="0" dirty="0" smtClean="0"/>
                        <a:t>при тяжелой сердечной недостаточности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2333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6064"/>
          </a:xfrm>
        </p:spPr>
        <p:txBody>
          <a:bodyPr>
            <a:noAutofit/>
          </a:bodyPr>
          <a:lstStyle/>
          <a:p>
            <a:r>
              <a:rPr lang="ru-RU" sz="3000" dirty="0" smtClean="0">
                <a:solidFill>
                  <a:schemeClr val="tx1"/>
                </a:solidFill>
                <a:latin typeface="Cambria" pitchFamily="18" charset="0"/>
              </a:rPr>
              <a:t>Выбор метода заместительной почечной терапии</a:t>
            </a:r>
            <a:endParaRPr lang="ru-RU" sz="30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771550"/>
            <a:ext cx="6007803" cy="3767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120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6064"/>
          </a:xfrm>
        </p:spPr>
        <p:txBody>
          <a:bodyPr>
            <a:noAutofit/>
          </a:bodyPr>
          <a:lstStyle/>
          <a:p>
            <a:r>
              <a:rPr lang="ru-RU" sz="3000" dirty="0">
                <a:solidFill>
                  <a:schemeClr val="tx1"/>
                </a:solidFill>
                <a:latin typeface="Cambria" pitchFamily="18" charset="0"/>
              </a:rPr>
              <a:t>Вено-венозная гемофильтрация (</a:t>
            </a:r>
            <a:r>
              <a:rPr lang="en-US" sz="3000" dirty="0">
                <a:solidFill>
                  <a:schemeClr val="tx1"/>
                </a:solidFill>
                <a:latin typeface="Cambria" pitchFamily="18" charset="0"/>
              </a:rPr>
              <a:t>CVVH)</a:t>
            </a:r>
            <a:endParaRPr lang="ru-RU" sz="3000" dirty="0">
              <a:solidFill>
                <a:schemeClr val="tx1"/>
              </a:solidFill>
              <a:latin typeface="Cambria" pitchFamily="18" charset="0"/>
            </a:endParaRPr>
          </a:p>
        </p:txBody>
      </p:sp>
      <p:pic>
        <p:nvPicPr>
          <p:cNvPr id="4" name="Picture 12" descr="cvvhd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248" y="740009"/>
            <a:ext cx="2285717" cy="237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ontinuous Veno-Venous Hemofiltration in post-dilution (Post-CVVH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820091"/>
            <a:ext cx="3535288" cy="262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07418" y="643174"/>
            <a:ext cx="4104456" cy="256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Параметры процедуры: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Скорость кровотока: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- минимальная 30-50 мл/мин;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- максимальная: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у новорожденных: 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    400 мл/мин/1,73м2 или 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    10-12 мл/кг/мин;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у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детей: 4-6 мл/кг/мин;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1600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у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подростков: 2-4 мл/кг/мин.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0793003"/>
              </p:ext>
            </p:extLst>
          </p:nvPr>
        </p:nvGraphicFramePr>
        <p:xfrm>
          <a:off x="539552" y="3213108"/>
          <a:ext cx="8323412" cy="736600"/>
        </p:xfrm>
        <a:graphic>
          <a:graphicData uri="http://schemas.openxmlformats.org/drawingml/2006/table">
            <a:tbl>
              <a:tblPr bandRow="1">
                <a:tableStyleId>{8EC20E35-A176-4012-BC5E-935CFFF8708E}</a:tableStyleId>
              </a:tblPr>
              <a:tblGrid>
                <a:gridCol w="3588397"/>
                <a:gridCol w="1171721"/>
                <a:gridCol w="1171721"/>
                <a:gridCol w="1171721"/>
                <a:gridCol w="1219852"/>
              </a:tblGrid>
              <a:tr h="2937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>
                          <a:latin typeface="Cambria" pitchFamily="18" charset="0"/>
                        </a:rPr>
                        <a:t>Масса тела (кг)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&lt;10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11-20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21-50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&gt;50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dirty="0" smtClean="0">
                          <a:latin typeface="Cambria" pitchFamily="18" charset="0"/>
                        </a:rPr>
                        <a:t>Скорость кровотока (мл/мин)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24-50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80-100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100-150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dirty="0" smtClean="0">
                          <a:latin typeface="Cambria" pitchFamily="18" charset="0"/>
                        </a:rPr>
                        <a:t>150-180</a:t>
                      </a:r>
                      <a:endParaRPr lang="ru-RU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6459" y="3939902"/>
            <a:ext cx="8395421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Ультрафильтрация / скорость потока плазмы </a:t>
            </a:r>
            <a:r>
              <a:rPr lang="ru-RU" sz="1600" dirty="0"/>
              <a:t>(скорость кровотока × (1-Ht)) &lt; 0,35-0,4;</a:t>
            </a:r>
          </a:p>
          <a:p>
            <a:r>
              <a:rPr lang="ru-RU" dirty="0"/>
              <a:t>Скорость субситуата и диализата: </a:t>
            </a:r>
          </a:p>
          <a:p>
            <a:r>
              <a:rPr lang="ru-RU" sz="1600" dirty="0"/>
              <a:t>20-35 мл/мин/м2 (≈2000 мл/ч/1,73м2) – подростки и взрослые, </a:t>
            </a:r>
          </a:p>
          <a:p>
            <a:r>
              <a:rPr lang="ru-RU" sz="1600" dirty="0"/>
              <a:t>40-60 мл/кг/час или 2500 мл/ч/1,73м2 – дети.</a:t>
            </a:r>
          </a:p>
        </p:txBody>
      </p:sp>
    </p:spTree>
    <p:extLst>
      <p:ext uri="{BB962C8B-B14F-4D97-AF65-F5344CB8AC3E}">
        <p14:creationId xmlns:p14="http://schemas.microsoft.com/office/powerpoint/2010/main" val="5030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470"/>
            <a:ext cx="9144000" cy="576064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Протокол острого ПД у детей с 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ОП</a:t>
            </a:r>
            <a:r>
              <a:rPr lang="ru-RU" sz="3200" dirty="0">
                <a:solidFill>
                  <a:schemeClr val="tx1"/>
                </a:solidFill>
                <a:latin typeface="Cambria" pitchFamily="18" charset="0"/>
              </a:rPr>
              <a:t>П</a:t>
            </a:r>
          </a:p>
        </p:txBody>
      </p:sp>
      <p:sp>
        <p:nvSpPr>
          <p:cNvPr id="12" name="Rectangle 9"/>
          <p:cNvSpPr txBox="1">
            <a:spLocks noChangeArrowheads="1"/>
          </p:cNvSpPr>
          <p:nvPr/>
        </p:nvSpPr>
        <p:spPr bwMode="gray">
          <a:xfrm>
            <a:off x="467544" y="937262"/>
            <a:ext cx="8352928" cy="3506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108000" bIns="0" numCol="1" anchor="t" anchorCtr="0" compatLnSpc="1">
            <a:prstTxWarp prst="textNoShape">
              <a:avLst/>
            </a:prstTxWarp>
          </a:bodyPr>
          <a:lstStyle>
            <a:lvl1pPr marL="180975" indent="-180975" algn="l" rtl="0" eaLnBrk="0" fontAlgn="base" hangingPunct="0">
              <a:spcBef>
                <a:spcPct val="0"/>
              </a:spcBef>
              <a:spcAft>
                <a:spcPct val="0"/>
              </a:spcAft>
              <a:buSzPct val="60000"/>
              <a:buBlip>
                <a:blip r:embed="rId3"/>
              </a:buBlip>
              <a:defRPr sz="1600" b="1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352425" indent="-169863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55000"/>
              <a:buBlip>
                <a:blip r:embed="rId3"/>
              </a:buBlip>
              <a:defRPr sz="1600">
                <a:solidFill>
                  <a:srgbClr val="292929"/>
                </a:solidFill>
                <a:latin typeface="+mn-lt"/>
                <a:cs typeface="+mn-cs"/>
              </a:defRPr>
            </a:lvl2pPr>
            <a:lvl3pPr marL="539750" indent="-185738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45000"/>
              <a:buBlip>
                <a:blip r:embed="rId3"/>
              </a:buBlip>
              <a:defRPr sz="1600">
                <a:solidFill>
                  <a:srgbClr val="292929"/>
                </a:solidFill>
                <a:latin typeface="+mn-lt"/>
                <a:cs typeface="+mn-cs"/>
              </a:defRPr>
            </a:lvl3pPr>
            <a:lvl4pPr marL="720725" indent="-179388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35000"/>
              <a:buBlip>
                <a:blip r:embed="rId3"/>
              </a:buBlip>
              <a:defRPr sz="1600">
                <a:solidFill>
                  <a:srgbClr val="292929"/>
                </a:solidFill>
                <a:latin typeface="+mn-lt"/>
                <a:cs typeface="+mn-cs"/>
              </a:defRPr>
            </a:lvl4pPr>
            <a:lvl5pPr marL="898525" indent="-176213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SzPct val="25000"/>
              <a:buBlip>
                <a:blip r:embed="rId3"/>
              </a:buBlip>
              <a:defRPr sz="1600">
                <a:solidFill>
                  <a:srgbClr val="292929"/>
                </a:solidFill>
                <a:latin typeface="+mn-lt"/>
                <a:cs typeface="+mn-cs"/>
              </a:defRPr>
            </a:lvl5pPr>
            <a:lvl6pPr marL="1165225" indent="-171450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40000"/>
              </a:spcAft>
              <a:buChar char="»"/>
              <a:defRPr sz="1000">
                <a:solidFill>
                  <a:srgbClr val="292929"/>
                </a:solidFill>
                <a:latin typeface="+mn-lt"/>
                <a:cs typeface="+mn-cs"/>
              </a:defRPr>
            </a:lvl6pPr>
            <a:lvl7pPr marL="1622425" indent="-171450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40000"/>
              </a:spcAft>
              <a:buChar char="»"/>
              <a:defRPr sz="1000">
                <a:solidFill>
                  <a:srgbClr val="292929"/>
                </a:solidFill>
                <a:latin typeface="+mn-lt"/>
                <a:cs typeface="+mn-cs"/>
              </a:defRPr>
            </a:lvl7pPr>
            <a:lvl8pPr marL="2079625" indent="-171450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40000"/>
              </a:spcAft>
              <a:buChar char="»"/>
              <a:defRPr sz="1000">
                <a:solidFill>
                  <a:srgbClr val="292929"/>
                </a:solidFill>
                <a:latin typeface="+mn-lt"/>
                <a:cs typeface="+mn-cs"/>
              </a:defRPr>
            </a:lvl8pPr>
            <a:lvl9pPr marL="2536825" indent="-171450" algn="l" rtl="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40000"/>
              </a:spcAft>
              <a:buChar char="»"/>
              <a:defRPr sz="1000">
                <a:solidFill>
                  <a:srgbClr val="292929"/>
                </a:solidFill>
                <a:latin typeface="+mn-lt"/>
                <a:cs typeface="+mn-cs"/>
              </a:defRPr>
            </a:lvl9pPr>
          </a:lstStyle>
          <a:p>
            <a:pPr marR="0" lvl="0" algn="l" defTabSz="914400" rtl="0" eaLnBrk="1" fontAlgn="base" latinLnBrk="0" hangingPunct="1">
              <a:lnSpc>
                <a:spcPts val="246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Arial Narrow" pitchFamily="34" charset="0"/>
              <a:buChar char="►"/>
              <a:tabLst/>
              <a:defRPr/>
            </a:pPr>
            <a:r>
              <a:rPr kumimoji="0" lang="ru-RU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</a:t>
            </a: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Предпочтение следует отдавать аппаратному   перитонеальному диализу; </a:t>
            </a:r>
          </a:p>
          <a:p>
            <a:pPr marR="0" lvl="0" algn="l" defTabSz="914400" rtl="0" eaLnBrk="1" fontAlgn="base" latinLnBrk="0" hangingPunct="1">
              <a:lnSpc>
                <a:spcPts val="246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Arial Narrow" pitchFamily="34" charset="0"/>
              <a:buChar char="►"/>
              <a:tabLst/>
              <a:defRPr/>
            </a:pP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 Немедленное начало лечения после имплантации ПД-катетера;</a:t>
            </a:r>
          </a:p>
          <a:p>
            <a:pPr marR="0" lvl="0" algn="l" defTabSz="914400" rtl="0" eaLnBrk="1" fontAlgn="base" latinLnBrk="0" hangingPunct="1">
              <a:lnSpc>
                <a:spcPts val="246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Arial Narrow" pitchFamily="34" charset="0"/>
              <a:buChar char="►"/>
              <a:tabLst/>
              <a:defRPr/>
            </a:pP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 Использование гепарина 500ЕД/л интраперитонеально для профилактики образования фибрина и блокады катетера;</a:t>
            </a:r>
          </a:p>
          <a:p>
            <a:pPr marR="0" lvl="0" algn="l" defTabSz="914400" rtl="0" eaLnBrk="1" fontAlgn="base" latinLnBrk="0" hangingPunct="1">
              <a:lnSpc>
                <a:spcPts val="246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Arial Narrow" pitchFamily="34" charset="0"/>
              <a:buChar char="►"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 </a:t>
            </a: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Объём диализного раствора на одно введение в первые сутки 10-20 мл/кг (300-600 мл/м</a:t>
            </a:r>
            <a:r>
              <a:rPr kumimoji="0" lang="ru-RU" alt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2</a:t>
            </a: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);</a:t>
            </a:r>
          </a:p>
          <a:p>
            <a:pPr marR="0" lvl="0" algn="l" defTabSz="914400" rtl="0" eaLnBrk="1" fontAlgn="base" latinLnBrk="0" hangingPunct="1">
              <a:lnSpc>
                <a:spcPts val="246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Arial Narrow" pitchFamily="34" charset="0"/>
              <a:buChar char="►"/>
              <a:tabLst/>
              <a:defRPr/>
            </a:pP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 Начальная экспозиция раствора в брюшной полости – 6</a:t>
            </a:r>
            <a:r>
              <a:rPr kumimoji="0" lang="en-US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0</a:t>
            </a: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 мин, может быть короче при наличии у ребенка гиперкалиемии;</a:t>
            </a:r>
          </a:p>
          <a:p>
            <a:pPr marR="0" lvl="0" algn="l" defTabSz="914400" rtl="0" eaLnBrk="1" fontAlgn="base" latinLnBrk="0" hangingPunct="1">
              <a:lnSpc>
                <a:spcPts val="2460"/>
              </a:lnSpc>
              <a:spcBef>
                <a:spcPct val="0"/>
              </a:spcBef>
              <a:spcAft>
                <a:spcPct val="0"/>
              </a:spcAft>
              <a:buClr>
                <a:srgbClr val="C00000"/>
              </a:buClr>
              <a:buSzPct val="100000"/>
              <a:buFont typeface="Arial Narrow" pitchFamily="34" charset="0"/>
              <a:buChar char="►"/>
              <a:tabLst/>
              <a:defRPr/>
            </a:pP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 Постепенное увеличение объёма однократно вводимого раствора до 30-40 мл/кг (800-1200 мл/м</a:t>
            </a:r>
            <a:r>
              <a:rPr kumimoji="0" lang="ru-RU" altLang="en-US" sz="1800" b="0" i="0" u="none" strike="noStrike" kern="0" cap="none" spc="0" normalizeH="0" baseline="3000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2</a:t>
            </a: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) и времени экспозиции до 2-5 часов</a:t>
            </a:r>
            <a:r>
              <a:rPr kumimoji="0" lang="en-US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 </a:t>
            </a:r>
            <a:r>
              <a:rPr kumimoji="0" lang="ru-RU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cs typeface="Arial"/>
              </a:rPr>
              <a:t>при отсутствии подтекания диализата;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gray">
          <a:xfrm>
            <a:off x="197768" y="4841957"/>
            <a:ext cx="8892479" cy="16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108000" bIns="0">
            <a:spAutoFit/>
          </a:bodyPr>
          <a:lstStyle>
            <a:lvl1pPr marL="180975" indent="-180975" eaLnBrk="0" hangingPunct="0">
              <a:defRPr sz="22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2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2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2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2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Wingdings" pitchFamily="2" charset="2"/>
              <a:buChar char="Ø"/>
              <a:defRPr sz="22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Wingdings" pitchFamily="2" charset="2"/>
              <a:buChar char="Ø"/>
              <a:defRPr sz="22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Wingdings" pitchFamily="2" charset="2"/>
              <a:buChar char="Ø"/>
              <a:defRPr sz="22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SzPct val="90000"/>
              <a:buFont typeface="Wingdings" pitchFamily="2" charset="2"/>
              <a:buChar char="Ø"/>
              <a:defRPr sz="22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180975" marR="0" lvl="0" indent="-180975" defTabSz="91440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Tx/>
              <a:buSzPct val="90000"/>
              <a:buFont typeface="Wingdings" pitchFamily="2" charset="2"/>
              <a:buNone/>
              <a:tabLst/>
              <a:defRPr/>
            </a:pPr>
            <a:r>
              <a:rPr kumimoji="0" lang="en-US" sz="1300" b="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   Renal Replacement therapy for a acute renal failure in</a:t>
            </a:r>
            <a:r>
              <a:rPr kumimoji="0" lang="ru-RU" sz="1300" b="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en-US" sz="1300" b="0" i="1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</a:rPr>
              <a:t>children: European guidelines. Pediatr. Nephrol. 2004; 19(2): 199-207.</a:t>
            </a:r>
            <a:endParaRPr kumimoji="0" lang="ru-RU" sz="1300" b="0" i="1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1" y="771550"/>
            <a:ext cx="8568951" cy="3816424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86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1"/>
          <p:cNvSpPr>
            <a:spLocks noChangeArrowheads="1" noChangeShapeType="1" noTextEdit="1"/>
          </p:cNvSpPr>
          <p:nvPr/>
        </p:nvSpPr>
        <p:spPr bwMode="auto">
          <a:xfrm>
            <a:off x="1979712" y="1923678"/>
            <a:ext cx="56292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lnSpc>
                <a:spcPct val="80000"/>
              </a:lnSpc>
              <a:buSzPct val="90000"/>
              <a:buFont typeface="Wingdings" pitchFamily="2" charset="2"/>
              <a:buNone/>
            </a:pPr>
            <a:r>
              <a:rPr lang="ru-RU" sz="3600" b="1" kern="10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СПАСИБО ЗА </a:t>
            </a:r>
            <a:r>
              <a:rPr lang="ru-RU" sz="36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ВНИМАНИЕ</a:t>
            </a:r>
            <a:r>
              <a:rPr lang="en-US" sz="3600" b="1" kern="1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!</a:t>
            </a:r>
            <a:endParaRPr lang="ru-RU" sz="3600" b="1" kern="1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7270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95486"/>
            <a:ext cx="8784976" cy="57606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Cambria" pitchFamily="18" charset="0"/>
              </a:rPr>
              <a:t>Какой классификацией </a:t>
            </a:r>
            <a:r>
              <a:rPr lang="ru-RU" sz="2800" dirty="0" smtClean="0">
                <a:solidFill>
                  <a:schemeClr val="tx1"/>
                </a:solidFill>
                <a:latin typeface="Cambria" pitchFamily="18" charset="0"/>
              </a:rPr>
              <a:t>ОПП </a:t>
            </a:r>
            <a:r>
              <a:rPr lang="ru-RU" sz="2800" dirty="0">
                <a:solidFill>
                  <a:schemeClr val="tx1"/>
                </a:solidFill>
                <a:latin typeface="Cambria" pitchFamily="18" charset="0"/>
              </a:rPr>
              <a:t/>
            </a:r>
            <a:br>
              <a:rPr lang="ru-RU" sz="2800" dirty="0">
                <a:solidFill>
                  <a:schemeClr val="tx1"/>
                </a:solidFill>
                <a:latin typeface="Cambria" pitchFamily="18" charset="0"/>
              </a:rPr>
            </a:br>
            <a:r>
              <a:rPr lang="ru-RU" sz="2800" dirty="0">
                <a:solidFill>
                  <a:schemeClr val="tx1"/>
                </a:solidFill>
                <a:latin typeface="Cambria" pitchFamily="18" charset="0"/>
              </a:rPr>
              <a:t>ВЫ пользуетесь: </a:t>
            </a:r>
            <a:r>
              <a:rPr lang="ru-RU" sz="2800" dirty="0" err="1">
                <a:solidFill>
                  <a:schemeClr val="tx1"/>
                </a:solidFill>
                <a:latin typeface="Cambria" pitchFamily="18" charset="0"/>
              </a:rPr>
              <a:t>pRIFLE</a:t>
            </a:r>
            <a:r>
              <a:rPr lang="ru-RU" sz="2800" dirty="0">
                <a:solidFill>
                  <a:schemeClr val="tx1"/>
                </a:solidFill>
                <a:latin typeface="Cambria" pitchFamily="18" charset="0"/>
              </a:rPr>
              <a:t>, AKIN, KDIGO, другой?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03598"/>
            <a:ext cx="5542062" cy="3453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597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7495"/>
            <a:ext cx="8784976" cy="576064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Cambria" pitchFamily="18" charset="0"/>
              </a:rPr>
              <a:t>ОПН и острое почечное повреждение (ОПП) – определение понятий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7656807"/>
              </p:ext>
            </p:extLst>
          </p:nvPr>
        </p:nvGraphicFramePr>
        <p:xfrm>
          <a:off x="683568" y="1275606"/>
          <a:ext cx="8002587" cy="3474732"/>
        </p:xfrm>
        <a:graphic>
          <a:graphicData uri="http://schemas.openxmlformats.org/drawingml/2006/table">
            <a:tbl>
              <a:tblPr/>
              <a:tblGrid>
                <a:gridCol w="8002587"/>
              </a:tblGrid>
              <a:tr h="114836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b="1" dirty="0" smtClean="0">
                          <a:solidFill>
                            <a:srgbClr val="C00000"/>
                          </a:solidFill>
                          <a:latin typeface="Cambria" pitchFamily="18" charset="0"/>
                          <a:cs typeface="Arial" pitchFamily="34" charset="0"/>
                        </a:rPr>
                        <a:t>ОПН</a:t>
                      </a:r>
                      <a:r>
                        <a:rPr lang="ru-RU" sz="1800" dirty="0" smtClean="0">
                          <a:solidFill>
                            <a:srgbClr val="C00000"/>
                          </a:solidFill>
                          <a:latin typeface="Cambria" pitchFamily="18" charset="0"/>
                          <a:cs typeface="Arial" pitchFamily="34" charset="0"/>
                        </a:rPr>
                        <a:t> </a:t>
                      </a:r>
                      <a:r>
                        <a:rPr lang="ru-RU" sz="1800" dirty="0" smtClean="0">
                          <a:latin typeface="Cambria" pitchFamily="18" charset="0"/>
                          <a:cs typeface="Arial" pitchFamily="34" charset="0"/>
                        </a:rPr>
                        <a:t>– это синдром внезапного снижения гломерулярной фильтрации различной этиологии, который сопровождается задержкой в крови продуктов азотистого обмена, нарушениями водно-электролитного,</a:t>
                      </a:r>
                      <a:r>
                        <a:rPr lang="ru-RU" sz="1800" baseline="0" dirty="0" smtClean="0">
                          <a:latin typeface="Cambria" pitchFamily="18" charset="0"/>
                          <a:cs typeface="Arial" pitchFamily="34" charset="0"/>
                        </a:rPr>
                        <a:t> кислотно-основного равновесия и других гомеостатических констант.</a:t>
                      </a:r>
                      <a:endParaRPr lang="ru-RU" sz="1800" dirty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33" marR="91433" marT="45723" marB="45723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95941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800" b="1" u="none" strike="noStrike" baseline="0" dirty="0" smtClean="0">
                          <a:solidFill>
                            <a:srgbClr val="C00000"/>
                          </a:solidFill>
                          <a:latin typeface="Cambria" pitchFamily="18" charset="0"/>
                          <a:cs typeface="Arial" pitchFamily="34" charset="0"/>
                        </a:rPr>
                        <a:t>Острое повреждение почек (ОПП) </a:t>
                      </a:r>
                      <a:r>
                        <a:rPr lang="ru-RU" sz="1800" u="none" strike="noStrike" baseline="0" dirty="0" smtClean="0">
                          <a:latin typeface="Cambria" pitchFamily="18" charset="0"/>
                          <a:cs typeface="Arial" pitchFamily="34" charset="0"/>
                        </a:rPr>
                        <a:t>– это синдром внезапного снижения гломерулярной фильтрации различной этиологии, который сопровождается: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u="none" strike="noStrike" baseline="0" dirty="0" smtClean="0">
                          <a:latin typeface="Cambria" pitchFamily="18" charset="0"/>
                          <a:cs typeface="Arial" pitchFamily="34" charset="0"/>
                        </a:rPr>
                        <a:t>повышением креатинина крови на 0,3 мг/</a:t>
                      </a:r>
                      <a:r>
                        <a:rPr lang="ru-RU" sz="1800" u="none" strike="noStrike" baseline="0" dirty="0" err="1" smtClean="0">
                          <a:latin typeface="Cambria" pitchFamily="18" charset="0"/>
                          <a:cs typeface="Arial" pitchFamily="34" charset="0"/>
                        </a:rPr>
                        <a:t>дл</a:t>
                      </a:r>
                      <a:r>
                        <a:rPr lang="ru-RU" sz="1800" u="none" strike="noStrike" baseline="0" dirty="0" smtClean="0">
                          <a:latin typeface="Cambria" pitchFamily="18" charset="0"/>
                          <a:cs typeface="Arial" pitchFamily="34" charset="0"/>
                        </a:rPr>
                        <a:t> (26,5 мкмоль/л) в течение 48 часов; </a:t>
                      </a:r>
                      <a:r>
                        <a:rPr lang="ru-RU" sz="1800" u="none" strike="noStrike" baseline="0" dirty="0" smtClean="0">
                          <a:solidFill>
                            <a:srgbClr val="C00000"/>
                          </a:solidFill>
                          <a:latin typeface="Cambria" pitchFamily="18" charset="0"/>
                          <a:cs typeface="Arial" pitchFamily="34" charset="0"/>
                        </a:rPr>
                        <a:t>ИЛИ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u="none" strike="noStrike" baseline="0" dirty="0" smtClean="0">
                          <a:latin typeface="Cambria" pitchFamily="18" charset="0"/>
                          <a:cs typeface="Arial" pitchFamily="34" charset="0"/>
                        </a:rPr>
                        <a:t>повышением уровня креатинина в 1,5 раза от исходного, если он был известен, или измеренного в предыдущие 7 дней; </a:t>
                      </a:r>
                      <a:r>
                        <a:rPr lang="ru-RU" sz="1800" u="none" strike="noStrike" baseline="0" dirty="0" smtClean="0">
                          <a:solidFill>
                            <a:srgbClr val="C00000"/>
                          </a:solidFill>
                          <a:latin typeface="Cambria" pitchFamily="18" charset="0"/>
                          <a:cs typeface="Arial" pitchFamily="34" charset="0"/>
                        </a:rPr>
                        <a:t>ИЛИ</a:t>
                      </a:r>
                    </a:p>
                    <a:p>
                      <a:pPr marL="285750" indent="-285750">
                        <a:buFont typeface="Arial" pitchFamily="34" charset="0"/>
                        <a:buChar char="•"/>
                      </a:pPr>
                      <a:r>
                        <a:rPr lang="ru-RU" sz="1800" u="none" strike="noStrike" baseline="0" dirty="0" smtClean="0">
                          <a:latin typeface="Cambria" pitchFamily="18" charset="0"/>
                          <a:cs typeface="Arial" pitchFamily="34" charset="0"/>
                        </a:rPr>
                        <a:t>снижение диуреза &lt; 0,5 мл/кг/ч в течение 6 часов.</a:t>
                      </a:r>
                      <a:endParaRPr lang="ru-RU" sz="1200" u="none" strike="noStrike" baseline="0" dirty="0" smtClean="0">
                        <a:latin typeface="Cambria" pitchFamily="18" charset="0"/>
                        <a:cs typeface="Arial" pitchFamily="34" charset="0"/>
                      </a:endParaRPr>
                    </a:p>
                  </a:txBody>
                  <a:tcPr marL="91433" marR="91433" marT="45723" marB="45723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79712" y="4803998"/>
            <a:ext cx="57241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KDIGO Clinical Practice Guideline for Acute Kidney Injury. Kidney Int. 2012; 2(1).</a:t>
            </a:r>
            <a:endParaRPr lang="ru-RU" i="1" dirty="0">
              <a:solidFill>
                <a:prstClr val="black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9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232" y="123478"/>
            <a:ext cx="8784976" cy="576064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Cambria" pitchFamily="18" charset="0"/>
              </a:rPr>
              <a:t>KDIGO </a:t>
            </a:r>
            <a:r>
              <a:rPr lang="ru-RU" sz="3200" dirty="0" smtClean="0">
                <a:solidFill>
                  <a:schemeClr val="tx1"/>
                </a:solidFill>
                <a:latin typeface="Cambria" pitchFamily="18" charset="0"/>
              </a:rPr>
              <a:t>классификация ОПП</a:t>
            </a:r>
            <a:endParaRPr lang="ru-RU" sz="3200" dirty="0">
              <a:solidFill>
                <a:schemeClr val="tx1"/>
              </a:solidFill>
              <a:latin typeface="Cambria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573248"/>
              </p:ext>
            </p:extLst>
          </p:nvPr>
        </p:nvGraphicFramePr>
        <p:xfrm>
          <a:off x="251520" y="987574"/>
          <a:ext cx="8640960" cy="3383168"/>
        </p:xfrm>
        <a:graphic>
          <a:graphicData uri="http://schemas.openxmlformats.org/drawingml/2006/table">
            <a:tbl>
              <a:tblPr firstRow="1" firstCol="1" lastCol="1" bandRow="1"/>
              <a:tblGrid>
                <a:gridCol w="1080121"/>
                <a:gridCol w="4608512"/>
                <a:gridCol w="2952327"/>
              </a:tblGrid>
              <a:tr h="7920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indent="2286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mbria" pitchFamily="18" charset="0"/>
                        </a:rPr>
                        <a:t>Стадии ОПП</a:t>
                      </a:r>
                      <a:endParaRPr lang="ru-RU" sz="18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indent="2286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mbria" pitchFamily="18" charset="0"/>
                        </a:rPr>
                        <a:t>Уровень сывороточного креатинина </a:t>
                      </a:r>
                    </a:p>
                    <a:p>
                      <a:pPr indent="2286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mbria" pitchFamily="18" charset="0"/>
                        </a:rPr>
                        <a:t>(</a:t>
                      </a:r>
                      <a:r>
                        <a:rPr lang="en-US" sz="1800" dirty="0" err="1">
                          <a:effectLst/>
                          <a:latin typeface="Cambria" pitchFamily="18" charset="0"/>
                        </a:rPr>
                        <a:t>SCr</a:t>
                      </a:r>
                      <a:r>
                        <a:rPr lang="ru-RU" sz="1800" dirty="0">
                          <a:effectLst/>
                          <a:latin typeface="Cambria" pitchFamily="18" charset="0"/>
                        </a:rPr>
                        <a:t>) и расчетной скорости клубочковой фильтрации (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рСКФ)</a:t>
                      </a:r>
                      <a:endParaRPr lang="ru-RU" sz="1800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indent="22860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mbria" pitchFamily="18" charset="0"/>
                        </a:rPr>
                        <a:t>Скорость мочеотделения</a:t>
                      </a:r>
                      <a:endParaRPr lang="ru-RU" sz="180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254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6980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indent="2286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mbria" pitchFamily="18" charset="0"/>
                        </a:rPr>
                        <a:t>1</a:t>
                      </a:r>
                      <a:endParaRPr lang="ru-RU" sz="1800" b="1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↑</a:t>
                      </a:r>
                      <a:r>
                        <a:rPr lang="en-US" sz="1800" dirty="0" err="1" smtClean="0">
                          <a:effectLst/>
                          <a:latin typeface="Cambria" pitchFamily="18" charset="0"/>
                        </a:rPr>
                        <a:t>SCr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Cambria" pitchFamily="18" charset="0"/>
                        </a:rPr>
                        <a:t>в 1,5-1,9 раза 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от исходного в течение предыдущих 7 дней или на ≥26,5 мкмоль/л от исходного в течение 48ч </a:t>
                      </a:r>
                      <a:endParaRPr lang="ru-RU" sz="1800" dirty="0">
                        <a:effectLst/>
                        <a:latin typeface="Cambria" pitchFamily="18" charset="0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&lt; 0,5 мл/кг/час в</a:t>
                      </a:r>
                      <a:r>
                        <a:rPr lang="ru-RU" sz="1800" baseline="0" dirty="0" smtClean="0">
                          <a:effectLst/>
                          <a:latin typeface="Cambria" pitchFamily="18" charset="0"/>
                        </a:rPr>
                        <a:t> течение 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6-12 часов</a:t>
                      </a:r>
                      <a:endParaRPr lang="ru-RU" sz="1800" dirty="0">
                        <a:effectLst/>
                        <a:latin typeface="Cambria" pitchFamily="18" charset="0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254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  <a:tr h="1874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indent="22860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mbria" pitchFamily="18" charset="0"/>
                        </a:rPr>
                        <a:t>2</a:t>
                      </a:r>
                      <a:endParaRPr lang="ru-RU" sz="1800" b="1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↑</a:t>
                      </a:r>
                      <a:r>
                        <a:rPr lang="en-US" sz="1800" dirty="0" err="1" smtClean="0">
                          <a:effectLst/>
                          <a:latin typeface="Cambria" pitchFamily="18" charset="0"/>
                        </a:rPr>
                        <a:t>SCr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Cambria" pitchFamily="18" charset="0"/>
                        </a:rPr>
                        <a:t>в 2-2,9 раза выше исходного 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уровня</a:t>
                      </a:r>
                      <a:endParaRPr lang="ru-RU" sz="1800" dirty="0">
                        <a:effectLst/>
                        <a:latin typeface="Cambria" pitchFamily="18" charset="0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&lt; 0,5 мл/кг/час ≥12 часов</a:t>
                      </a:r>
                      <a:endParaRPr lang="ru-RU" sz="1800" dirty="0">
                        <a:effectLst/>
                        <a:latin typeface="Cambria" pitchFamily="18" charset="0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0458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indent="22860"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Cambria" pitchFamily="18" charset="0"/>
                        </a:rPr>
                        <a:t>3</a:t>
                      </a:r>
                      <a:endParaRPr lang="ru-RU" sz="1800" b="1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↑</a:t>
                      </a:r>
                      <a:r>
                        <a:rPr lang="en-US" sz="1800" dirty="0" err="1" smtClean="0">
                          <a:effectLst/>
                          <a:latin typeface="Cambria" pitchFamily="18" charset="0"/>
                        </a:rPr>
                        <a:t>SCr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&gt;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Arial" pitchFamily="34" charset="0"/>
                        </a:rPr>
                        <a:t>3 раза выше исходного или повышение ≥ 353,6 мкмоль/л или начало заместительной почечной терапии или у детей &lt;18 лет рСКФ &lt; 35 мл/мин/1,73м²</a:t>
                      </a:r>
                      <a:endParaRPr lang="ru-RU" sz="1800" b="1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Cambria" pitchFamily="18" charset="0"/>
                        </a:rPr>
                        <a:t>&lt; 0,3 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мл/кг/час</a:t>
                      </a:r>
                      <a:r>
                        <a:rPr lang="ru-RU" sz="1800" baseline="0" dirty="0" smtClean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≥24 часов 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или</a:t>
                      </a:r>
                      <a:r>
                        <a:rPr lang="ru-RU" sz="1800" baseline="0" dirty="0">
                          <a:effectLst/>
                          <a:latin typeface="Cambria" pitchFamily="18" charset="0"/>
                        </a:rPr>
                        <a:t> </a:t>
                      </a:r>
                      <a:r>
                        <a:rPr lang="ru-RU" sz="1800" dirty="0" smtClean="0">
                          <a:effectLst/>
                          <a:latin typeface="Cambria" pitchFamily="18" charset="0"/>
                        </a:rPr>
                        <a:t>анурия 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mbria" pitchFamily="18" charset="0"/>
                          <a:ea typeface="+mn-ea"/>
                          <a:cs typeface="+mn-cs"/>
                        </a:rPr>
                        <a:t>≥12 часов</a:t>
                      </a:r>
                      <a:endParaRPr lang="ru-RU" sz="1800" b="1" dirty="0">
                        <a:effectLst/>
                        <a:latin typeface="Cambria" pitchFamily="18" charset="0"/>
                        <a:ea typeface="Times New Roman"/>
                      </a:endParaRPr>
                    </a:p>
                  </a:txBody>
                  <a:tcPr marL="91434" marR="91434" marT="45706" marB="45706">
                    <a:lnL w="12700" cmpd="sng">
                      <a:solidFill>
                        <a:srgbClr val="4F81BD"/>
                      </a:solidFill>
                    </a:lnL>
                    <a:lnR w="12700" cmpd="sng">
                      <a:solidFill>
                        <a:srgbClr val="4F81BD"/>
                      </a:solidFill>
                    </a:lnR>
                    <a:lnT w="12700" cmpd="sng">
                      <a:solidFill>
                        <a:srgbClr val="4F81BD"/>
                      </a:solidFill>
                    </a:lnT>
                    <a:lnB w="12700" cmpd="sng">
                      <a:solidFill>
                        <a:srgbClr val="4F81BD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77562" y="4690762"/>
            <a:ext cx="57241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prstClr val="black"/>
                </a:solidFill>
                <a:latin typeface="Cambria" pitchFamily="18" charset="0"/>
                <a:cs typeface="Arial" pitchFamily="34" charset="0"/>
              </a:rPr>
              <a:t>KDIGO Clinical Practice Guideline for Acute Kidney Injury. Kidney Int. 2012; 2(1).</a:t>
            </a:r>
            <a:endParaRPr lang="ru-RU" i="1" dirty="0">
              <a:solidFill>
                <a:prstClr val="black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851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3478"/>
            <a:ext cx="6805669" cy="1099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1563638"/>
            <a:ext cx="489654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Многоцентровое, проспективное исследование проведено в 32 отделениях реанимации в Азии, Австралии, Европе, Северной Америке в течение последовательных 3-х месяцев в 2014 году;</a:t>
            </a:r>
            <a:endParaRPr kumimoji="0" lang="en-US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Постановка диагноза ОПП согласно 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KDIGO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Цель исследования: оценить смертность на 28 день после госпитализации в ОАР в зависимости от стадии ОПП</a:t>
            </a:r>
            <a:endParaRPr kumimoji="0" lang="ru-RU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2284" y="1347614"/>
            <a:ext cx="3096344" cy="646331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4984 детей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включено в исследование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89283" y="2570068"/>
            <a:ext cx="3096344" cy="2400657"/>
          </a:xfrm>
          <a:prstGeom prst="rect">
            <a:avLst/>
          </a:prstGeom>
          <a:solidFill>
            <a:srgbClr val="4F81BD">
              <a:lumMod val="20000"/>
              <a:lumOff val="80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1261 детей с известной максимальной стадией ОПП 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</a:rPr>
              <a:t>(26,9</a:t>
            </a: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</a:rPr>
              <a:t>%)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718 стадия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I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22 умерло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294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стадию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II</a:t>
            </a: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14 умерло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249 стадию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III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46умерло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74531" y="1930849"/>
            <a:ext cx="11813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3422 </a:t>
            </a:r>
            <a:b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</a:b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без ОПП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7577980" y="4006870"/>
            <a:ext cx="360040" cy="906281"/>
          </a:xfrm>
          <a:prstGeom prst="rightBrace">
            <a:avLst/>
          </a:prstGeom>
          <a:noFill/>
          <a:ln w="9525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>
              <a:ln w="18000">
                <a:solidFill>
                  <a:srgbClr val="C0504D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39603" y="4275344"/>
            <a:ext cx="683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</a:rPr>
              <a:t>11%</a:t>
            </a:r>
            <a:endParaRPr kumimoji="0" lang="ru-RU" sz="18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6660232" y="1993945"/>
            <a:ext cx="432048" cy="57612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3219822"/>
            <a:ext cx="4608512" cy="36004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27875"/>
            <a:ext cx="1681361" cy="152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772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3478"/>
            <a:ext cx="6805669" cy="1099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214" y="1375594"/>
            <a:ext cx="1681361" cy="152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56960" y="1563638"/>
            <a:ext cx="41990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Выживаемость детей в зависимости </a:t>
            </a:r>
            <a:b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</a:br>
            <a:r>
              <a:rPr kumimoji="0" lang="ru-RU" sz="14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itchFamily="34" charset="0"/>
              </a:rPr>
              <a:t>от стадии ОПП по Каплан-Мейеру</a:t>
            </a:r>
            <a:endParaRPr kumimoji="0" lang="ru-RU" sz="14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086858"/>
            <a:ext cx="4174045" cy="1876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64" y="2353590"/>
            <a:ext cx="266700" cy="13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11910"/>
            <a:ext cx="3882892" cy="875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39552" y="4034394"/>
            <a:ext cx="3898497" cy="830997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Летальность выше у пациентов со сниженным диурезом в сравнении с нормальным:</a:t>
            </a:r>
            <a:r>
              <a:rPr kumimoji="0" lang="ru-RU" sz="1600" b="0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</a:t>
            </a:r>
            <a:r>
              <a:rPr kumimoji="0" lang="ru-RU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</a:rPr>
              <a:t>7,8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</a:rPr>
              <a:t>%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vs.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itchFamily="18" charset="0"/>
              </a:rPr>
              <a:t>2,9%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 (p=0,02)</a:t>
            </a:r>
            <a:endParaRPr kumimoji="0" lang="ru-RU" sz="1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16016" y="1706031"/>
            <a:ext cx="4248472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ОПП диагностирована у 738 (22</a:t>
            </a:r>
            <a:r>
              <a:rPr kumimoji="0" lang="en-US" sz="17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%</a:t>
            </a:r>
            <a:r>
              <a:rPr kumimoji="0" lang="ru-RU" sz="17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) детей по уровню креатинина крови;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и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7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ОПП диагностирована у </a:t>
            </a:r>
            <a:r>
              <a:rPr kumimoji="0" lang="ru-RU" sz="17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528 (16</a:t>
            </a:r>
            <a:r>
              <a:rPr kumimoji="0" lang="en-US" sz="17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%</a:t>
            </a:r>
            <a:r>
              <a:rPr kumimoji="0" lang="ru-RU" sz="17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) </a:t>
            </a:r>
            <a:r>
              <a:rPr kumimoji="0" lang="ru-RU" sz="17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детей </a:t>
            </a:r>
            <a:r>
              <a:rPr kumimoji="0" lang="ru-RU" sz="170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mbria" pitchFamily="18" charset="0"/>
              </a:rPr>
              <a:t>по скорости почасового диуреза</a:t>
            </a:r>
            <a:endParaRPr kumimoji="0" lang="ru-RU" sz="17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mbria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88025" y="3465008"/>
            <a:ext cx="4104456" cy="1400383"/>
          </a:xfrm>
          <a:prstGeom prst="rect">
            <a:avLst/>
          </a:prstGeom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sz="1700" dirty="0">
                <a:solidFill>
                  <a:prstClr val="black"/>
                </a:solidFill>
                <a:latin typeface="Cambria" pitchFamily="18" charset="0"/>
              </a:rPr>
              <a:t>У 355 </a:t>
            </a:r>
            <a:r>
              <a:rPr lang="ru-RU" sz="1700" b="1" dirty="0">
                <a:solidFill>
                  <a:srgbClr val="C00000"/>
                </a:solidFill>
                <a:latin typeface="Cambria" pitchFamily="18" charset="0"/>
              </a:rPr>
              <a:t>(67</a:t>
            </a:r>
            <a:r>
              <a:rPr lang="en-US" sz="1700" b="1" dirty="0">
                <a:solidFill>
                  <a:srgbClr val="C00000"/>
                </a:solidFill>
                <a:latin typeface="Cambria" pitchFamily="18" charset="0"/>
              </a:rPr>
              <a:t>%)</a:t>
            </a:r>
            <a:r>
              <a:rPr lang="en-US" sz="1700" dirty="0">
                <a:solidFill>
                  <a:srgbClr val="C00000"/>
                </a:solidFill>
                <a:latin typeface="Cambria" pitchFamily="18" charset="0"/>
              </a:rPr>
              <a:t> </a:t>
            </a:r>
            <a:r>
              <a:rPr lang="ru-RU" sz="1700" dirty="0">
                <a:solidFill>
                  <a:prstClr val="black"/>
                </a:solidFill>
                <a:latin typeface="Cambria" pitchFamily="18" charset="0"/>
              </a:rPr>
              <a:t>из 528 детей у которых критерием постановки диагноза ОПП был почасовой диурез, диагноз </a:t>
            </a:r>
            <a:r>
              <a:rPr lang="ru-RU" sz="1700" dirty="0" smtClean="0">
                <a:solidFill>
                  <a:prstClr val="black"/>
                </a:solidFill>
                <a:latin typeface="Cambria" pitchFamily="18" charset="0"/>
              </a:rPr>
              <a:t/>
            </a:r>
            <a:br>
              <a:rPr lang="ru-RU" sz="1700" dirty="0" smtClean="0">
                <a:solidFill>
                  <a:prstClr val="black"/>
                </a:solidFill>
                <a:latin typeface="Cambria" pitchFamily="18" charset="0"/>
              </a:rPr>
            </a:br>
            <a:r>
              <a:rPr lang="ru-RU" sz="1700" b="1" dirty="0" smtClean="0">
                <a:solidFill>
                  <a:srgbClr val="C00000"/>
                </a:solidFill>
                <a:latin typeface="Cambria" pitchFamily="18" charset="0"/>
              </a:rPr>
              <a:t>ОПП </a:t>
            </a:r>
            <a:r>
              <a:rPr lang="ru-RU" sz="1700" b="1" dirty="0">
                <a:solidFill>
                  <a:srgbClr val="C00000"/>
                </a:solidFill>
                <a:latin typeface="Cambria" pitchFamily="18" charset="0"/>
              </a:rPr>
              <a:t>был бы пропущен, если бы оценивался только креатинин крови</a:t>
            </a:r>
          </a:p>
        </p:txBody>
      </p:sp>
      <p:sp>
        <p:nvSpPr>
          <p:cNvPr id="3" name="Стрелка вниз 2"/>
          <p:cNvSpPr/>
          <p:nvPr/>
        </p:nvSpPr>
        <p:spPr>
          <a:xfrm>
            <a:off x="6886693" y="3106414"/>
            <a:ext cx="432048" cy="266727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3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" grpId="0" animBg="1"/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1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3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4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6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8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9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0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24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5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26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0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7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8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5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6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9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14044</TotalTime>
  <Words>3472</Words>
  <Application>Microsoft Office PowerPoint</Application>
  <PresentationFormat>Экран (16:9)</PresentationFormat>
  <Paragraphs>518</Paragraphs>
  <Slides>49</Slides>
  <Notes>48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24</vt:i4>
      </vt:variant>
      <vt:variant>
        <vt:lpstr>Заголовки слайдов</vt:lpstr>
      </vt:variant>
      <vt:variant>
        <vt:i4>49</vt:i4>
      </vt:variant>
    </vt:vector>
  </HeadingPairs>
  <TitlesOfParts>
    <vt:vector size="83" baseType="lpstr">
      <vt:lpstr>Arial</vt:lpstr>
      <vt:lpstr>Arial Narrow</vt:lpstr>
      <vt:lpstr>Book Antiqua</vt:lpstr>
      <vt:lpstr>Calibri</vt:lpstr>
      <vt:lpstr>Calibri Light</vt:lpstr>
      <vt:lpstr>Cambria</vt:lpstr>
      <vt:lpstr>HelveticaNeue</vt:lpstr>
      <vt:lpstr>Merriweather-Bold</vt:lpstr>
      <vt:lpstr>Times New Roman</vt:lpstr>
      <vt:lpstr>Wingdings</vt:lpstr>
      <vt:lpstr>Твердый переплет</vt:lpstr>
      <vt:lpstr>10_Твердый переплет</vt:lpstr>
      <vt:lpstr>Тема Office</vt:lpstr>
      <vt:lpstr>1_Твердый переплет</vt:lpstr>
      <vt:lpstr>2_Твердый переплет</vt:lpstr>
      <vt:lpstr>3_Твердый переплет</vt:lpstr>
      <vt:lpstr>4_Твердый переплет</vt:lpstr>
      <vt:lpstr>7_Твердый переплет</vt:lpstr>
      <vt:lpstr>8_Твердый переплет</vt:lpstr>
      <vt:lpstr>11_Твердый переплет</vt:lpstr>
      <vt:lpstr>13_Твердый переплет</vt:lpstr>
      <vt:lpstr>14_Твердый переплет</vt:lpstr>
      <vt:lpstr>16_Твердый переплет</vt:lpstr>
      <vt:lpstr>18_Твердый переплет</vt:lpstr>
      <vt:lpstr>19_Твердый переплет</vt:lpstr>
      <vt:lpstr>20_Твердый переплет</vt:lpstr>
      <vt:lpstr>24_Твердый переплет</vt:lpstr>
      <vt:lpstr>25_Твердый переплет</vt:lpstr>
      <vt:lpstr>26_Твердый переплет</vt:lpstr>
      <vt:lpstr>27_Твердый переплет</vt:lpstr>
      <vt:lpstr>28_Твердый переплет</vt:lpstr>
      <vt:lpstr>5_Твердый переплет</vt:lpstr>
      <vt:lpstr>6_Твердый переплет</vt:lpstr>
      <vt:lpstr>9_Твердый переплет</vt:lpstr>
      <vt:lpstr>Современные подходы к диагностике  и лечению острого почечного повреждения у детей</vt:lpstr>
      <vt:lpstr>Актуальность проблемы</vt:lpstr>
      <vt:lpstr>Актуальность проблемы</vt:lpstr>
      <vt:lpstr>Эволюция классификаций ОПП</vt:lpstr>
      <vt:lpstr>Какой классификацией ОПП  ВЫ пользуетесь: pRIFLE, AKIN, KDIGO, другой?</vt:lpstr>
      <vt:lpstr>ОПН и острое почечное повреждение (ОПП) – определение понятий</vt:lpstr>
      <vt:lpstr>KDIGO классификация ОПП</vt:lpstr>
      <vt:lpstr>Презентация PowerPoint</vt:lpstr>
      <vt:lpstr>Презентация PowerPoint</vt:lpstr>
      <vt:lpstr>Критерии nKDIGO классификации ОПП</vt:lpstr>
      <vt:lpstr>Частота ОПП у новорожденных детей</vt:lpstr>
      <vt:lpstr>Определение стадии ОПП</vt:lpstr>
      <vt:lpstr>Возрастные нормы креатинина крови у детей</vt:lpstr>
      <vt:lpstr>Определение стадии ОПП</vt:lpstr>
      <vt:lpstr>Терминология</vt:lpstr>
      <vt:lpstr>Причины ОПП</vt:lpstr>
      <vt:lpstr>Причины ОПП</vt:lpstr>
      <vt:lpstr>Причины ОПП</vt:lpstr>
      <vt:lpstr>Причины ОПП</vt:lpstr>
      <vt:lpstr>Причины ОПП</vt:lpstr>
      <vt:lpstr>Причины ОПП</vt:lpstr>
      <vt:lpstr>Соответствие стадий ОПП и ОПН</vt:lpstr>
      <vt:lpstr>Фазы и клиника ОПП</vt:lpstr>
      <vt:lpstr>Дифференциальная диагностика ренального и преренального ОПП</vt:lpstr>
      <vt:lpstr>Маркеры острого почечного повреждения</vt:lpstr>
      <vt:lpstr>Значимость NGAL в диагностике ОПП</vt:lpstr>
      <vt:lpstr>Маркер СКФ и ОПП – цистатин С</vt:lpstr>
      <vt:lpstr>Новый маркер ОПП – проэнкефалин (PENK)</vt:lpstr>
      <vt:lpstr>«Слепая» зона креатинина при ОПП</vt:lpstr>
      <vt:lpstr>Динамика ренальных маркеров при ОПП</vt:lpstr>
      <vt:lpstr>Дифференциальная диагностика ОПП</vt:lpstr>
      <vt:lpstr>Дифференциальная диагностика ОПП</vt:lpstr>
      <vt:lpstr>Дифференциальная диагностика ренального и преренального ОПП (лечебно-диагностический прием)</vt:lpstr>
      <vt:lpstr>Принципы лечения ОПП</vt:lpstr>
      <vt:lpstr>Принципы лечения ОПП</vt:lpstr>
      <vt:lpstr>Избегать гипер- и дегидратации</vt:lpstr>
      <vt:lpstr>Принципы лечения ОПП</vt:lpstr>
      <vt:lpstr>Принципы лечения ОПП</vt:lpstr>
      <vt:lpstr>Принципы лечения ОПП</vt:lpstr>
      <vt:lpstr>Принципы лечения ОПП</vt:lpstr>
      <vt:lpstr>Принципы лечения ОПП</vt:lpstr>
      <vt:lpstr>Принципы лечения ОПП</vt:lpstr>
      <vt:lpstr>Принципы лечения ОПП</vt:lpstr>
      <vt:lpstr>Показания для заместительной почечной терапии</vt:lpstr>
      <vt:lpstr>Выбор метода заместительной почечной терапии</vt:lpstr>
      <vt:lpstr>Выбор метода заместительной почечной терапии</vt:lpstr>
      <vt:lpstr>Вено-венозная гемофильтрация (CVVH)</vt:lpstr>
      <vt:lpstr>Протокол острого ПД у детей с ОПП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формулы расчета скорости клубочковой фильтрации у детей</dc:title>
  <dc:creator>User</dc:creator>
  <cp:lastModifiedBy>user</cp:lastModifiedBy>
  <cp:revision>354</cp:revision>
  <dcterms:created xsi:type="dcterms:W3CDTF">2019-10-17T07:34:19Z</dcterms:created>
  <dcterms:modified xsi:type="dcterms:W3CDTF">2021-04-05T15:54:40Z</dcterms:modified>
</cp:coreProperties>
</file>